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58" r:id="rId3"/>
    <p:sldId id="371" r:id="rId4"/>
    <p:sldId id="261" r:id="rId5"/>
    <p:sldId id="262" r:id="rId6"/>
    <p:sldId id="263" r:id="rId7"/>
    <p:sldId id="264" r:id="rId8"/>
    <p:sldId id="265" r:id="rId9"/>
    <p:sldId id="266" r:id="rId10"/>
    <p:sldId id="267" r:id="rId11"/>
    <p:sldId id="268" r:id="rId12"/>
    <p:sldId id="269" r:id="rId13"/>
    <p:sldId id="272" r:id="rId14"/>
    <p:sldId id="270" r:id="rId15"/>
    <p:sldId id="271" r:id="rId16"/>
    <p:sldId id="256" r:id="rId17"/>
    <p:sldId id="273" r:id="rId18"/>
    <p:sldId id="276" r:id="rId19"/>
    <p:sldId id="277" r:id="rId20"/>
    <p:sldId id="278" r:id="rId21"/>
    <p:sldId id="274" r:id="rId22"/>
    <p:sldId id="275" r:id="rId23"/>
    <p:sldId id="280" r:id="rId24"/>
    <p:sldId id="281" r:id="rId25"/>
    <p:sldId id="282" r:id="rId26"/>
    <p:sldId id="284" r:id="rId27"/>
    <p:sldId id="285" r:id="rId28"/>
    <p:sldId id="286" r:id="rId29"/>
    <p:sldId id="287" r:id="rId30"/>
    <p:sldId id="288" r:id="rId31"/>
    <p:sldId id="289" r:id="rId32"/>
    <p:sldId id="290" r:id="rId33"/>
    <p:sldId id="291" r:id="rId34"/>
    <p:sldId id="283" r:id="rId35"/>
    <p:sldId id="370"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21" r:id="rId52"/>
    <p:sldId id="322" r:id="rId53"/>
    <p:sldId id="309" r:id="rId54"/>
    <p:sldId id="310" r:id="rId55"/>
    <p:sldId id="323" r:id="rId56"/>
    <p:sldId id="311" r:id="rId57"/>
    <p:sldId id="312" r:id="rId58"/>
    <p:sldId id="372" r:id="rId59"/>
    <p:sldId id="313" r:id="rId60"/>
    <p:sldId id="314" r:id="rId61"/>
    <p:sldId id="315" r:id="rId62"/>
    <p:sldId id="316" r:id="rId63"/>
    <p:sldId id="317" r:id="rId64"/>
    <p:sldId id="318" r:id="rId65"/>
    <p:sldId id="324" r:id="rId66"/>
    <p:sldId id="332" r:id="rId67"/>
    <p:sldId id="331" r:id="rId68"/>
    <p:sldId id="330" r:id="rId69"/>
    <p:sldId id="329" r:id="rId70"/>
    <p:sldId id="328" r:id="rId71"/>
    <p:sldId id="327" r:id="rId72"/>
    <p:sldId id="326" r:id="rId73"/>
    <p:sldId id="325" r:id="rId74"/>
    <p:sldId id="341" r:id="rId75"/>
    <p:sldId id="340" r:id="rId76"/>
    <p:sldId id="339" r:id="rId77"/>
    <p:sldId id="338" r:id="rId78"/>
    <p:sldId id="337" r:id="rId79"/>
    <p:sldId id="336" r:id="rId80"/>
    <p:sldId id="335" r:id="rId81"/>
    <p:sldId id="334" r:id="rId82"/>
    <p:sldId id="342" r:id="rId83"/>
    <p:sldId id="373" r:id="rId84"/>
    <p:sldId id="347" r:id="rId85"/>
    <p:sldId id="346" r:id="rId86"/>
    <p:sldId id="345" r:id="rId87"/>
    <p:sldId id="344" r:id="rId88"/>
    <p:sldId id="349" r:id="rId89"/>
    <p:sldId id="350" r:id="rId90"/>
    <p:sldId id="359" r:id="rId91"/>
    <p:sldId id="358" r:id="rId92"/>
    <p:sldId id="357" r:id="rId93"/>
    <p:sldId id="356" r:id="rId94"/>
    <p:sldId id="354" r:id="rId95"/>
    <p:sldId id="353" r:id="rId96"/>
    <p:sldId id="366" r:id="rId97"/>
    <p:sldId id="374" r:id="rId98"/>
    <p:sldId id="367" r:id="rId99"/>
    <p:sldId id="365" r:id="rId100"/>
    <p:sldId id="364" r:id="rId101"/>
    <p:sldId id="363" r:id="rId102"/>
    <p:sldId id="362" r:id="rId103"/>
    <p:sldId id="361" r:id="rId104"/>
    <p:sldId id="352" r:id="rId105"/>
    <p:sldId id="360" r:id="rId106"/>
    <p:sldId id="368" r:id="rId107"/>
    <p:sldId id="369" r:id="rId108"/>
    <p:sldId id="259" r:id="rId109"/>
    <p:sldId id="260" r:id="rId110"/>
  </p:sldIdLst>
  <p:sldSz cx="9144000" cy="6858000" type="screen4x3"/>
  <p:notesSz cx="6858000" cy="9144000"/>
  <p:custDataLst>
    <p:tags r:id="rId1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FFCC99"/>
    <a:srgbClr val="FFFF99"/>
    <a:srgbClr val="FFFF66"/>
    <a:srgbClr val="FF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0"/>
    <p:restoredTop sz="94660"/>
  </p:normalViewPr>
  <p:slideViewPr>
    <p:cSldViewPr>
      <p:cViewPr varScale="1">
        <p:scale>
          <a:sx n="74" d="100"/>
          <a:sy n="74" d="100"/>
        </p:scale>
        <p:origin x="342" y="66"/>
      </p:cViewPr>
      <p:guideLst>
        <p:guide orient="horz" pos="2160"/>
        <p:guide pos="2880"/>
      </p:guideLst>
    </p:cSldViewPr>
  </p:slideViewPr>
  <p:notesTextViewPr>
    <p:cViewPr>
      <p:scale>
        <a:sx n="1" d="1"/>
        <a:sy n="1" d="1"/>
      </p:scale>
      <p:origin x="0" y="0"/>
    </p:cViewPr>
  </p:notesTextViewPr>
  <p:sorterViewPr>
    <p:cViewPr>
      <p:scale>
        <a:sx n="100" d="100"/>
        <a:sy n="100" d="100"/>
      </p:scale>
      <p:origin x="0" y="-1198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1656B65-B327-4207-8266-55DC1FDCF8A8}" type="datetimeFigureOut">
              <a:rPr lang="en-US" smtClean="0"/>
              <a:t>3/14/2018</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46A1886-8FE2-4197-8B5F-0926710E313F}"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656B65-B327-4207-8266-55DC1FDCF8A8}" type="datetimeFigureOut">
              <a:rPr lang="en-US" smtClean="0"/>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656B65-B327-4207-8266-55DC1FDCF8A8}" type="datetimeFigureOut">
              <a:rPr lang="en-US" smtClean="0"/>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1656B65-B327-4207-8266-55DC1FDCF8A8}" type="datetimeFigureOut">
              <a:rPr lang="en-US" smtClean="0"/>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1656B65-B327-4207-8266-55DC1FDCF8A8}" type="datetimeFigureOut">
              <a:rPr lang="en-US" smtClean="0"/>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46A1886-8FE2-4197-8B5F-0926710E313F}"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1656B65-B327-4207-8266-55DC1FDCF8A8}" type="datetimeFigureOut">
              <a:rPr lang="en-US" smtClean="0"/>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1656B65-B327-4207-8266-55DC1FDCF8A8}" type="datetimeFigureOut">
              <a:rPr lang="en-US" smtClean="0"/>
              <a:t>3/14/2018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1656B65-B327-4207-8266-55DC1FDCF8A8}" type="datetimeFigureOut">
              <a:rPr lang="en-US" smtClean="0"/>
              <a:t>3/14/2018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656B65-B327-4207-8266-55DC1FDCF8A8}" type="datetimeFigureOut">
              <a:rPr lang="en-US" smtClean="0"/>
              <a:t>3/14/2018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1656B65-B327-4207-8266-55DC1FDCF8A8}" type="datetimeFigureOut">
              <a:rPr lang="en-US" smtClean="0"/>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1656B65-B327-4207-8266-55DC1FDCF8A8}" type="datetimeFigureOut">
              <a:rPr lang="en-US" smtClean="0"/>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6A1886-8FE2-4197-8B5F-0926710E313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1656B65-B327-4207-8266-55DC1FDCF8A8}" type="datetimeFigureOut">
              <a:rPr lang="en-US" smtClean="0"/>
              <a:t>3/14/2018</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46A1886-8FE2-4197-8B5F-0926710E313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7772400" cy="3810000"/>
          </a:xfrm>
          <a:ln>
            <a:solidFill>
              <a:schemeClr val="accent1"/>
            </a:solidFill>
          </a:ln>
        </p:spPr>
        <p:txBody>
          <a:bodyPr>
            <a:normAutofit fontScale="90000"/>
          </a:bodyPr>
          <a:lstStyle/>
          <a:p>
            <a:r>
              <a:rPr lang="en-US" sz="6000" b="1" dirty="0" smtClean="0"/>
              <a:t>REVIEW FOR THE </a:t>
            </a:r>
            <a:r>
              <a:rPr lang="en-US" sz="9000" b="1" dirty="0" smtClean="0"/>
              <a:t>ECONOMICS</a:t>
            </a:r>
            <a:r>
              <a:rPr lang="en-US" sz="6000" b="1" dirty="0" smtClean="0"/>
              <a:t>   END OF COURSE TEST</a:t>
            </a:r>
            <a:endParaRPr lang="en-US" sz="11200" b="1" dirty="0"/>
          </a:p>
        </p:txBody>
      </p:sp>
    </p:spTree>
    <p:extLst>
      <p:ext uri="{BB962C8B-B14F-4D97-AF65-F5344CB8AC3E}">
        <p14:creationId xmlns:p14="http://schemas.microsoft.com/office/powerpoint/2010/main" val="17456205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0"/>
            <a:ext cx="9144000" cy="9906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ENTREPRENEUR:</a:t>
            </a:r>
            <a:r>
              <a:rPr kumimoji="0" lang="en-US" sz="3500" b="0" i="0" u="none" strike="noStrike" kern="0" cap="none" spc="0" normalizeH="0" noProof="0" dirty="0" smtClean="0">
                <a:ln>
                  <a:noFill/>
                </a:ln>
                <a:solidFill>
                  <a:srgbClr val="000000"/>
                </a:solidFill>
                <a:effectLst/>
                <a:uLnTx/>
                <a:uFillTx/>
                <a:latin typeface="Calibri" pitchFamily="34" charset="0"/>
              </a:rPr>
              <a:t> a person who comes up with the idea to combine the productive resources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8194" name="Picture 2" descr="http://www.csmonitor.com/var/ezflow_site/storage/images/media/images/0804-wires-gates/8426237-1-eng-US/0804-wires-gates_full_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33055"/>
            <a:ext cx="77724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04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121920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During inflation, debtors benefit from paying back loans using inflated (less valuable) dollars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34636" y="2895600"/>
            <a:ext cx="9144000" cy="25146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500" kern="0" dirty="0" smtClean="0">
                <a:solidFill>
                  <a:srgbClr val="000000"/>
                </a:solidFill>
                <a:latin typeface="Calibri" pitchFamily="34" charset="0"/>
              </a:rPr>
              <a:t>During inflation, c</a:t>
            </a:r>
            <a:r>
              <a:rPr kumimoji="0" lang="en-US" sz="3500" b="0" i="0" u="none" strike="noStrike" kern="0" cap="none" spc="0" normalizeH="0" baseline="0" noProof="0" dirty="0" err="1" smtClean="0">
                <a:ln>
                  <a:noFill/>
                </a:ln>
                <a:solidFill>
                  <a:srgbClr val="000000"/>
                </a:solidFill>
                <a:effectLst/>
                <a:uLnTx/>
                <a:uFillTx/>
                <a:latin typeface="Calibri" pitchFamily="34" charset="0"/>
              </a:rPr>
              <a:t>reditors</a:t>
            </a:r>
            <a:r>
              <a:rPr kumimoji="0" lang="en-US" sz="3500" b="0" i="0" u="none" strike="noStrike" kern="0" cap="none" spc="0" normalizeH="0" baseline="0" noProof="0" dirty="0" smtClean="0">
                <a:ln>
                  <a:noFill/>
                </a:ln>
                <a:solidFill>
                  <a:srgbClr val="000000"/>
                </a:solidFill>
                <a:effectLst/>
                <a:uLnTx/>
                <a:uFillTx/>
                <a:latin typeface="Calibri" pitchFamily="34" charset="0"/>
              </a:rPr>
              <a:t> lose from receiving payments in inflated</a:t>
            </a:r>
            <a:r>
              <a:rPr kumimoji="0" lang="en-US" sz="3500" b="0" i="0" u="none" strike="noStrike" kern="0" cap="none" spc="0" normalizeH="0" noProof="0" dirty="0" smtClean="0">
                <a:ln>
                  <a:noFill/>
                </a:ln>
                <a:solidFill>
                  <a:srgbClr val="000000"/>
                </a:solidFill>
                <a:effectLst/>
                <a:uLnTx/>
                <a:uFillTx/>
                <a:latin typeface="Calibri" pitchFamily="34" charset="0"/>
              </a:rPr>
              <a:t> (less valuable) dollars. Savers also lose if inflation rates exceed interest rates. People on fixed incomes lose by being able to purchase less for the same amount of money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838200" y="914400"/>
            <a:ext cx="7620000" cy="1524000"/>
          </a:xfrm>
          <a:prstGeom prst="wedgeRectCallout">
            <a:avLst>
              <a:gd name="adj1" fmla="val -981"/>
              <a:gd name="adj2" fmla="val 16069"/>
            </a:avLst>
          </a:prstGeom>
          <a:solidFill>
            <a:schemeClr val="accent6">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“Progressive tax”:</a:t>
            </a:r>
            <a:r>
              <a:rPr kumimoji="0" lang="en-US" sz="3500" b="0" i="0" u="none" strike="noStrike" kern="0" cap="none" spc="0" normalizeH="0" noProof="0" dirty="0" smtClean="0">
                <a:ln>
                  <a:noFill/>
                </a:ln>
                <a:solidFill>
                  <a:srgbClr val="000000"/>
                </a:solidFill>
                <a:effectLst/>
                <a:uLnTx/>
                <a:uFillTx/>
                <a:latin typeface="Calibri" pitchFamily="34" charset="0"/>
              </a:rPr>
              <a:t> as income rises, so does the percent of income paid to the tax (example: income tax)</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838200" y="2667000"/>
            <a:ext cx="7620000" cy="1524000"/>
          </a:xfrm>
          <a:prstGeom prst="wedgeRectCallout">
            <a:avLst>
              <a:gd name="adj1" fmla="val -981"/>
              <a:gd name="adj2" fmla="val 16069"/>
            </a:avLst>
          </a:prstGeom>
          <a:solidFill>
            <a:schemeClr val="accent6">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“Proportional tax”: everyone pays the same percent of income to the tax (example: Medicare tax)</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5" name="Rectangular Callout 4"/>
          <p:cNvSpPr>
            <a:spLocks noChangeArrowheads="1"/>
          </p:cNvSpPr>
          <p:nvPr/>
        </p:nvSpPr>
        <p:spPr bwMode="auto">
          <a:xfrm>
            <a:off x="838199" y="4495800"/>
            <a:ext cx="7620001" cy="1524000"/>
          </a:xfrm>
          <a:prstGeom prst="wedgeRectCallout">
            <a:avLst>
              <a:gd name="adj1" fmla="val -981"/>
              <a:gd name="adj2" fmla="val 16069"/>
            </a:avLst>
          </a:prstGeom>
          <a:solidFill>
            <a:schemeClr val="accent6">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“Regressive tax”” as income rises, the percent of income paid to the tax decreases (example: sales tax on food)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33400"/>
            <a:ext cx="9144000" cy="16002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Increasing sales tax generally affects the poor more than the rich because they have to pay a greater portion of their income to the tax</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2438400"/>
            <a:ext cx="9144000" cy="34290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For example: if a</a:t>
            </a:r>
            <a:r>
              <a:rPr kumimoji="0" lang="en-US" sz="3500" b="0" i="0" u="none" strike="noStrike" kern="0" cap="none" spc="0" normalizeH="0" noProof="0" dirty="0" smtClean="0">
                <a:ln>
                  <a:noFill/>
                </a:ln>
                <a:solidFill>
                  <a:srgbClr val="000000"/>
                </a:solidFill>
                <a:effectLst/>
                <a:uLnTx/>
                <a:uFillTx/>
                <a:latin typeface="Calibri" pitchFamily="34" charset="0"/>
              </a:rPr>
              <a:t> person earning $100,000 per year were to buy a loaf of bread for $1.00, sales tax would be 2 cents. And if a person earning $20,000 per year were to buy that same loaf of bread, the sales tax is still 2 cents. That is a greater portion of his income as compared to the wealthier person.</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5715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THE FOUR “Cs” OF CREDIT</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1066800" y="831273"/>
            <a:ext cx="7010400" cy="1066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Collateral</a:t>
            </a:r>
            <a:r>
              <a:rPr kumimoji="0" lang="en-US" sz="3500" b="0" i="0" u="none" strike="noStrike" kern="0" cap="none" spc="0" normalizeH="0" baseline="0" noProof="0" dirty="0" smtClean="0">
                <a:ln>
                  <a:noFill/>
                </a:ln>
                <a:solidFill>
                  <a:srgbClr val="000000"/>
                </a:solidFill>
                <a:effectLst/>
                <a:uLnTx/>
                <a:uFillTx/>
                <a:latin typeface="Calibri" pitchFamily="34" charset="0"/>
              </a:rPr>
              <a:t>:</a:t>
            </a:r>
            <a:r>
              <a:rPr kumimoji="0" lang="en-US" sz="3500" b="0" i="0" u="none" strike="noStrike" kern="0" cap="none" spc="0" normalizeH="0" noProof="0" dirty="0" smtClean="0">
                <a:ln>
                  <a:noFill/>
                </a:ln>
                <a:solidFill>
                  <a:srgbClr val="000000"/>
                </a:solidFill>
                <a:effectLst/>
                <a:uLnTx/>
                <a:uFillTx/>
                <a:latin typeface="Calibri" pitchFamily="34" charset="0"/>
              </a:rPr>
              <a:t> what can the creditor take away if the loan is defaulted on?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1080655" y="2133600"/>
            <a:ext cx="7010401" cy="1066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Capital</a:t>
            </a:r>
            <a:r>
              <a:rPr kumimoji="0" lang="en-US" sz="3500" b="0" i="0" u="none" strike="noStrike" kern="0" cap="none" spc="0" normalizeH="0" baseline="0" noProof="0" dirty="0" smtClean="0">
                <a:ln>
                  <a:noFill/>
                </a:ln>
                <a:solidFill>
                  <a:srgbClr val="000000"/>
                </a:solidFill>
                <a:effectLst/>
                <a:uLnTx/>
                <a:uFillTx/>
                <a:latin typeface="Calibri" pitchFamily="34" charset="0"/>
              </a:rPr>
              <a:t>:</a:t>
            </a:r>
            <a:r>
              <a:rPr kumimoji="0" lang="en-US" sz="3500" b="0" i="0" u="none" strike="noStrike" kern="0" cap="none" spc="0" normalizeH="0" noProof="0" dirty="0" smtClean="0">
                <a:ln>
                  <a:noFill/>
                </a:ln>
                <a:solidFill>
                  <a:srgbClr val="000000"/>
                </a:solidFill>
                <a:effectLst/>
                <a:uLnTx/>
                <a:uFillTx/>
                <a:latin typeface="Calibri" pitchFamily="34" charset="0"/>
              </a:rPr>
              <a:t> how much money do you have available?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5" name="Rectangular Callout 4"/>
          <p:cNvSpPr>
            <a:spLocks noChangeArrowheads="1"/>
          </p:cNvSpPr>
          <p:nvPr/>
        </p:nvSpPr>
        <p:spPr bwMode="auto">
          <a:xfrm>
            <a:off x="1080655" y="3422073"/>
            <a:ext cx="7010401" cy="12192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Character</a:t>
            </a:r>
            <a:r>
              <a:rPr kumimoji="0" lang="en-US" sz="3500" b="0" i="0" u="none" strike="noStrike" kern="0" cap="none" spc="0" normalizeH="0" baseline="0" noProof="0" dirty="0" smtClean="0">
                <a:ln>
                  <a:noFill/>
                </a:ln>
                <a:solidFill>
                  <a:srgbClr val="000000"/>
                </a:solidFill>
                <a:effectLst/>
                <a:uLnTx/>
                <a:uFillTx/>
                <a:latin typeface="Calibri" pitchFamily="34" charset="0"/>
              </a:rPr>
              <a:t>: do you have a history of repaying your debts?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6" name="Rectangular Callout 5"/>
          <p:cNvSpPr>
            <a:spLocks noChangeArrowheads="1"/>
          </p:cNvSpPr>
          <p:nvPr/>
        </p:nvSpPr>
        <p:spPr bwMode="auto">
          <a:xfrm>
            <a:off x="1066800" y="4946073"/>
            <a:ext cx="70104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defTabSz="914400" eaLnBrk="0" fontAlgn="base" latinLnBrk="0" hangingPunct="0">
              <a:lnSpc>
                <a:spcPct val="90000"/>
              </a:lnSpc>
              <a:spcBef>
                <a:spcPct val="0"/>
              </a:spcBef>
              <a:spcAft>
                <a:spcPct val="0"/>
              </a:spcAft>
              <a:buClrTx/>
              <a:buSzTx/>
              <a:buFontTx/>
              <a:buNone/>
              <a:tabLst/>
              <a:defRPr/>
            </a:pPr>
            <a:r>
              <a:rPr lang="en-US" sz="3500" b="1" kern="0" dirty="0" smtClean="0">
                <a:solidFill>
                  <a:srgbClr val="000000"/>
                </a:solidFill>
                <a:latin typeface="Calibri" pitchFamily="34" charset="0"/>
              </a:rPr>
              <a:t>Capacity</a:t>
            </a:r>
            <a:r>
              <a:rPr lang="en-US" sz="3500" kern="0" dirty="0" smtClean="0">
                <a:solidFill>
                  <a:srgbClr val="000000"/>
                </a:solidFill>
                <a:latin typeface="Calibri" pitchFamily="34" charset="0"/>
              </a:rPr>
              <a:t>: do you have the capacity to pay back the debt?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524000" y="5486400"/>
            <a:ext cx="5791200" cy="11430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Simple interest: interest earned on just the principal</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0"/>
            <a:ext cx="5791200" cy="502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481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136573"/>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Compound interest: interest earned on both the principal</a:t>
            </a:r>
            <a:r>
              <a:rPr kumimoji="0" lang="en-US" sz="3500" b="0" i="0" u="none" strike="noStrike" kern="0" cap="none" spc="0" normalizeH="0" noProof="0" dirty="0" smtClean="0">
                <a:ln>
                  <a:noFill/>
                </a:ln>
                <a:solidFill>
                  <a:srgbClr val="000000"/>
                </a:solidFill>
                <a:effectLst/>
                <a:uLnTx/>
                <a:uFillTx/>
                <a:latin typeface="Calibri" pitchFamily="34" charset="0"/>
              </a:rPr>
              <a:t> and interest already earned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09600"/>
            <a:ext cx="8534400" cy="41909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0"/>
            <a:ext cx="9144000" cy="11430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Insurance deductibles are the amounts you pay out of pocket when you make a claim</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13855" y="5167745"/>
            <a:ext cx="9144000" cy="1676400"/>
          </a:xfrm>
          <a:prstGeom prst="wedgeRectCallout">
            <a:avLst>
              <a:gd name="adj1" fmla="val -981"/>
              <a:gd name="adj2" fmla="val 16069"/>
            </a:avLst>
          </a:prstGeom>
          <a:solidFill>
            <a:schemeClr val="accent3">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For</a:t>
            </a:r>
            <a:r>
              <a:rPr kumimoji="0" lang="en-US" sz="3500" b="0" i="0" u="none" strike="noStrike" kern="0" cap="none" spc="0" normalizeH="0" noProof="0" dirty="0" smtClean="0">
                <a:ln>
                  <a:noFill/>
                </a:ln>
                <a:solidFill>
                  <a:srgbClr val="000000"/>
                </a:solidFill>
                <a:effectLst/>
                <a:uLnTx/>
                <a:uFillTx/>
                <a:latin typeface="Calibri" pitchFamily="34" charset="0"/>
              </a:rPr>
              <a:t> example: there is $3000 in damage to your car and you have a $500 deductible; the insurance company pays $2500 and you pay $500</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295400"/>
            <a:ext cx="6172200" cy="3705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967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914400" y="2216727"/>
            <a:ext cx="3200400" cy="2971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Insurance premiums</a:t>
            </a:r>
            <a:r>
              <a:rPr kumimoji="0" lang="en-US" sz="3500" b="0" i="0" u="none" strike="noStrike" kern="0" cap="none" spc="0" normalizeH="0" noProof="0" dirty="0" smtClean="0">
                <a:ln>
                  <a:noFill/>
                </a:ln>
                <a:solidFill>
                  <a:srgbClr val="000000"/>
                </a:solidFill>
                <a:effectLst/>
                <a:uLnTx/>
                <a:uFillTx/>
                <a:latin typeface="Calibri" pitchFamily="34" charset="0"/>
              </a:rPr>
              <a:t> are the amount of money you pay to purchase insurance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607127"/>
            <a:ext cx="3581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333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Dz7hPIMtp1A/TVlbh_pd7PI/AAAAAAAAAGM/D9Js2cjGCwM/s1600/ObamaSmok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8" y="1103263"/>
            <a:ext cx="5105401" cy="44958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1295400"/>
            <a:ext cx="3796145" cy="4111526"/>
          </a:xfrm>
          <a:prstGeom prst="wedgeEllipseCallout">
            <a:avLst>
              <a:gd name="adj1" fmla="val 83547"/>
              <a:gd name="adj2" fmla="val 18876"/>
            </a:avLst>
          </a:prstGeom>
          <a:solidFill>
            <a:srgbClr val="FFFF00"/>
          </a:solidFill>
          <a:ln>
            <a:solidFill>
              <a:schemeClr val="tx1"/>
            </a:solidFill>
          </a:ln>
        </p:spPr>
        <p:txBody>
          <a:bodyPr wrap="square" rtlCol="0">
            <a:spAutoFit/>
          </a:bodyPr>
          <a:lstStyle/>
          <a:p>
            <a:pPr algn="ctr"/>
            <a:r>
              <a:rPr lang="en-US" sz="2300" b="1" dirty="0" smtClean="0">
                <a:solidFill>
                  <a:prstClr val="black"/>
                </a:solidFill>
              </a:rPr>
              <a:t>IF </a:t>
            </a:r>
            <a:r>
              <a:rPr lang="en-US" sz="2300" b="1" dirty="0">
                <a:solidFill>
                  <a:prstClr val="black"/>
                </a:solidFill>
              </a:rPr>
              <a:t>YOU HAVE CORRECTLY ANSWERED ALL OF THE QUESTIONS ON YOUR REVIEW PACKET, YOU WILL BE READY FOR </a:t>
            </a:r>
            <a:r>
              <a:rPr lang="en-US" sz="2300" b="1" dirty="0" smtClean="0">
                <a:solidFill>
                  <a:prstClr val="black"/>
                </a:solidFill>
              </a:rPr>
              <a:t>THE ECONOMICS E.O.C.T. </a:t>
            </a:r>
            <a:endParaRPr lang="en-US" sz="2300" b="1" dirty="0">
              <a:solidFill>
                <a:prstClr val="black"/>
              </a:solidFill>
            </a:endParaRPr>
          </a:p>
        </p:txBody>
      </p:sp>
    </p:spTree>
    <p:extLst>
      <p:ext uri="{BB962C8B-B14F-4D97-AF65-F5344CB8AC3E}">
        <p14:creationId xmlns:p14="http://schemas.microsoft.com/office/powerpoint/2010/main" val="77729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Sneeze.wav"/>
                                        </p:tgtEl>
                                      </p:cMediaNode>
                                    </p:audio>
                                  </p:subTnLst>
                                </p:cTn>
                              </p:par>
                              <p:par>
                                <p:cTn id="11" presetID="49" presetClass="entr" presetSubtype="0" decel="10000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3588327" y="0"/>
            <a:ext cx="2346325"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0" dirty="0">
                <a:solidFill>
                  <a:srgbClr val="FF0000"/>
                </a:solidFill>
                <a:cs typeface="Calibri" pitchFamily="34" charset="0"/>
                <a:sym typeface="Wingdings" pitchFamily="2" charset="2"/>
              </a:rPr>
              <a:t></a:t>
            </a:r>
            <a:endParaRPr lang="en-US" sz="20000" dirty="0">
              <a:solidFill>
                <a:srgbClr val="FF0000"/>
              </a:solidFill>
              <a:cs typeface="Calibri" pitchFamily="34" charset="0"/>
            </a:endParaRPr>
          </a:p>
        </p:txBody>
      </p:sp>
      <p:sp>
        <p:nvSpPr>
          <p:cNvPr id="44035" name="TextBox 1"/>
          <p:cNvSpPr txBox="1">
            <a:spLocks noChangeArrowheads="1"/>
          </p:cNvSpPr>
          <p:nvPr/>
        </p:nvSpPr>
        <p:spPr bwMode="auto">
          <a:xfrm>
            <a:off x="685800" y="2895600"/>
            <a:ext cx="7866062" cy="3416320"/>
          </a:xfrm>
          <a:prstGeom prst="rect">
            <a:avLst/>
          </a:prstGeom>
          <a:solidFill>
            <a:srgbClr val="FFFF00"/>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4800" b="1" dirty="0" smtClean="0">
                <a:solidFill>
                  <a:prstClr val="black"/>
                </a:solidFill>
              </a:rPr>
              <a:t>Presentation </a:t>
            </a:r>
            <a:r>
              <a:rPr lang="en-US" sz="4800" b="1" dirty="0">
                <a:solidFill>
                  <a:prstClr val="black"/>
                </a:solidFill>
              </a:rPr>
              <a:t>created by</a:t>
            </a:r>
          </a:p>
          <a:p>
            <a:pPr eaLnBrk="1" hangingPunct="1"/>
            <a:r>
              <a:rPr lang="en-US" sz="6000" b="1" i="1" dirty="0" smtClean="0">
                <a:solidFill>
                  <a:prstClr val="black"/>
                </a:solidFill>
              </a:rPr>
              <a:t>Christopher </a:t>
            </a:r>
            <a:r>
              <a:rPr lang="en-US" sz="6000" b="1" i="1" dirty="0" err="1" smtClean="0">
                <a:solidFill>
                  <a:prstClr val="black"/>
                </a:solidFill>
              </a:rPr>
              <a:t>Jaskowiak</a:t>
            </a:r>
            <a:endParaRPr lang="en-US" sz="6000" b="1" i="1" dirty="0" smtClean="0">
              <a:solidFill>
                <a:prstClr val="black"/>
              </a:solidFill>
            </a:endParaRPr>
          </a:p>
          <a:p>
            <a:pPr eaLnBrk="1" hangingPunct="1"/>
            <a:r>
              <a:rPr lang="en-US" sz="4800" b="1" dirty="0" smtClean="0">
                <a:solidFill>
                  <a:prstClr val="black"/>
                </a:solidFill>
              </a:rPr>
              <a:t>Thanks to </a:t>
            </a:r>
            <a:r>
              <a:rPr lang="en-US" sz="6000" b="1" i="1" dirty="0" smtClean="0">
                <a:solidFill>
                  <a:prstClr val="black"/>
                </a:solidFill>
              </a:rPr>
              <a:t>Beth Gibbons </a:t>
            </a:r>
            <a:r>
              <a:rPr lang="en-US" sz="4800" b="1" dirty="0" smtClean="0">
                <a:solidFill>
                  <a:prstClr val="black"/>
                </a:solidFill>
              </a:rPr>
              <a:t>for the information</a:t>
            </a:r>
            <a:endParaRPr lang="en-US" sz="4800" b="1" dirty="0">
              <a:solidFill>
                <a:prstClr val="black"/>
              </a:solidFill>
            </a:endParaRPr>
          </a:p>
        </p:txBody>
      </p:sp>
    </p:spTree>
    <p:extLst>
      <p:ext uri="{BB962C8B-B14F-4D97-AF65-F5344CB8AC3E}">
        <p14:creationId xmlns:p14="http://schemas.microsoft.com/office/powerpoint/2010/main" val="32431041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repeatCount="indefinite" fill="hold" grpId="0" nodeType="clickEffect">
                                  <p:stCondLst>
                                    <p:cond delay="0"/>
                                  </p:stCondLst>
                                  <p:endCondLst>
                                    <p:cond evt="onNext" delay="0">
                                      <p:tgtEl>
                                        <p:sldTgt/>
                                      </p:tgtEl>
                                    </p:cond>
                                  </p:endCondLst>
                                  <p:childTnLst>
                                    <p:set>
                                      <p:cBhvr>
                                        <p:cTn id="6" dur="1" fill="hold">
                                          <p:stCondLst>
                                            <p:cond delay="0"/>
                                          </p:stCondLst>
                                        </p:cTn>
                                        <p:tgtEl>
                                          <p:spTgt spid="39938"/>
                                        </p:tgtEl>
                                        <p:attrNameLst>
                                          <p:attrName>style.visibility</p:attrName>
                                        </p:attrNameLst>
                                      </p:cBhvr>
                                      <p:to>
                                        <p:strVal val="visible"/>
                                      </p:to>
                                    </p:set>
                                    <p:animEffect transition="in" filter="fade">
                                      <p:cBhvr>
                                        <p:cTn id="7" dur="500"/>
                                        <p:tgtEl>
                                          <p:spTgt spid="39938"/>
                                        </p:tgtEl>
                                      </p:cBhvr>
                                    </p:animEffect>
                                    <p:anim calcmode="lin" valueType="num">
                                      <p:cBhvr>
                                        <p:cTn id="8" dur="500" fill="hold"/>
                                        <p:tgtEl>
                                          <p:spTgt spid="39938"/>
                                        </p:tgtEl>
                                        <p:attrNameLst>
                                          <p:attrName>ppt_w</p:attrName>
                                        </p:attrNameLst>
                                      </p:cBhvr>
                                      <p:tavLst>
                                        <p:tav tm="0" fmla="#ppt_w*sin(2.5*pi*$)">
                                          <p:val>
                                            <p:fltVal val="0"/>
                                          </p:val>
                                        </p:tav>
                                        <p:tav tm="100000">
                                          <p:val>
                                            <p:fltVal val="1"/>
                                          </p:val>
                                        </p:tav>
                                      </p:tavLst>
                                    </p:anim>
                                    <p:anim calcmode="lin" valueType="num">
                                      <p:cBhvr>
                                        <p:cTn id="9" dur="500" fill="hold"/>
                                        <p:tgtEl>
                                          <p:spTgt spid="3993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Helicopt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927" y="990600"/>
            <a:ext cx="9144000" cy="990600"/>
          </a:xfrm>
          <a:prstGeom prst="wedgeRectCallout">
            <a:avLst>
              <a:gd name="adj1" fmla="val -981"/>
              <a:gd name="adj2" fmla="val 16069"/>
            </a:avLst>
          </a:prstGeom>
          <a:solidFill>
            <a:schemeClr val="accent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6600" b="0" i="0" u="none" strike="noStrike" kern="0" cap="none" spc="0" normalizeH="0" baseline="0" noProof="0" dirty="0" smtClean="0">
                <a:ln>
                  <a:noFill/>
                </a:ln>
                <a:solidFill>
                  <a:srgbClr val="000000"/>
                </a:solidFill>
                <a:effectLst/>
                <a:uLnTx/>
                <a:uFillTx/>
                <a:latin typeface="Calibri" pitchFamily="34" charset="0"/>
              </a:rPr>
              <a:t>What to produce? </a:t>
            </a:r>
            <a:endParaRPr kumimoji="0" lang="en-US" sz="66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2971800"/>
            <a:ext cx="9144000" cy="9906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6600" b="0" i="0" u="none" strike="noStrike" kern="0" cap="none" spc="0" normalizeH="0" baseline="0" noProof="0" dirty="0" smtClean="0">
                <a:ln>
                  <a:noFill/>
                </a:ln>
                <a:solidFill>
                  <a:srgbClr val="000000"/>
                </a:solidFill>
                <a:effectLst/>
                <a:uLnTx/>
                <a:uFillTx/>
                <a:latin typeface="Calibri" pitchFamily="34" charset="0"/>
              </a:rPr>
              <a:t>How to produce?</a:t>
            </a:r>
            <a:endParaRPr kumimoji="0" lang="en-US" sz="66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0" y="4953000"/>
            <a:ext cx="9144000" cy="990600"/>
          </a:xfrm>
          <a:prstGeom prst="wedgeRectCallout">
            <a:avLst>
              <a:gd name="adj1" fmla="val -981"/>
              <a:gd name="adj2" fmla="val 16069"/>
            </a:avLst>
          </a:prstGeom>
          <a:solidFill>
            <a:schemeClr val="accent6"/>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6600" b="0" i="0" u="none" strike="noStrike" kern="0" cap="none" spc="0" normalizeH="0" baseline="0" noProof="0" dirty="0" smtClean="0">
                <a:ln>
                  <a:noFill/>
                </a:ln>
                <a:solidFill>
                  <a:srgbClr val="000000"/>
                </a:solidFill>
                <a:effectLst/>
                <a:uLnTx/>
                <a:uFillTx/>
                <a:latin typeface="Calibri" pitchFamily="34" charset="0"/>
              </a:rPr>
              <a:t>For whom to produce?</a:t>
            </a:r>
            <a:endParaRPr kumimoji="0" lang="en-US" sz="66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191461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28600" y="820882"/>
            <a:ext cx="3352800" cy="25146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“Marginal benefits” are the extra benefits gained by taking an action</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235527" y="3581400"/>
            <a:ext cx="3373582" cy="19812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“Marginal</a:t>
            </a:r>
            <a:r>
              <a:rPr kumimoji="0" lang="en-US" sz="3500" b="0" i="0" u="none" strike="noStrike" kern="0" cap="none" spc="0" normalizeH="0" noProof="0" dirty="0" smtClean="0">
                <a:ln>
                  <a:noFill/>
                </a:ln>
                <a:solidFill>
                  <a:srgbClr val="000000"/>
                </a:solidFill>
                <a:effectLst/>
                <a:uLnTx/>
                <a:uFillTx/>
                <a:latin typeface="Calibri" pitchFamily="34" charset="0"/>
              </a:rPr>
              <a:t> costs” are the extra costs from taking an action</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026" name="Picture 2" descr="http://www.gospelnomics.net/wp-content/uploads/2011/07/MBMC-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409700"/>
            <a:ext cx="4953000" cy="38862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14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28600" y="152400"/>
            <a:ext cx="3352800" cy="3429000"/>
          </a:xfrm>
          <a:prstGeom prst="wedgeRectCallout">
            <a:avLst>
              <a:gd name="adj1" fmla="val -981"/>
              <a:gd name="adj2" fmla="val 16069"/>
            </a:avLst>
          </a:prstGeom>
          <a:solidFill>
            <a:schemeClr val="accent3">
              <a:lumMod val="60000"/>
              <a:lumOff val="40000"/>
            </a:schemeClr>
          </a:solidFill>
          <a:ln w="38100" algn="ctr">
            <a:solidFill>
              <a:srgbClr val="000000"/>
            </a:solidFill>
            <a:round/>
            <a:headEnd/>
            <a:tailEnd/>
          </a:ln>
        </p:spPr>
        <p:txBody>
          <a:bodyPr/>
          <a:lstStyle/>
          <a:p>
            <a:pPr algn="ctr" eaLnBrk="0" fontAlgn="base" hangingPunct="0">
              <a:lnSpc>
                <a:spcPct val="90000"/>
              </a:lnSpc>
              <a:spcBef>
                <a:spcPct val="0"/>
              </a:spcBef>
              <a:spcAft>
                <a:spcPct val="0"/>
              </a:spcAft>
              <a:defRPr/>
            </a:pPr>
            <a:r>
              <a:rPr lang="en-US" sz="3500" kern="0" dirty="0" smtClean="0">
                <a:solidFill>
                  <a:srgbClr val="000000"/>
                </a:solidFill>
              </a:rPr>
              <a:t>If the marginal benefit exceeds the marginal cost of the action, it is the rational decision to take the action</a:t>
            </a:r>
            <a:endParaRPr lang="en-US" sz="3500" kern="0" dirty="0">
              <a:solidFill>
                <a:srgbClr val="000000"/>
              </a:solidFill>
            </a:endParaRPr>
          </a:p>
        </p:txBody>
      </p:sp>
      <p:sp>
        <p:nvSpPr>
          <p:cNvPr id="3" name="Rectangular Callout 2"/>
          <p:cNvSpPr>
            <a:spLocks noChangeArrowheads="1"/>
          </p:cNvSpPr>
          <p:nvPr/>
        </p:nvSpPr>
        <p:spPr bwMode="auto">
          <a:xfrm>
            <a:off x="249382" y="3810000"/>
            <a:ext cx="3373582" cy="2514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algn="ctr" eaLnBrk="0" fontAlgn="base" hangingPunct="0">
              <a:lnSpc>
                <a:spcPct val="90000"/>
              </a:lnSpc>
              <a:spcBef>
                <a:spcPct val="0"/>
              </a:spcBef>
              <a:spcAft>
                <a:spcPct val="0"/>
              </a:spcAft>
              <a:defRPr/>
            </a:pPr>
            <a:r>
              <a:rPr lang="en-US" sz="3500" kern="0" dirty="0" smtClean="0">
                <a:solidFill>
                  <a:srgbClr val="000000"/>
                </a:solidFill>
              </a:rPr>
              <a:t>If the marginal cost exceeds the marginal benefit, the action should NOT be taken</a:t>
            </a:r>
            <a:endParaRPr lang="en-US" sz="3500" kern="0" dirty="0">
              <a:solidFill>
                <a:srgbClr val="000000"/>
              </a:solidFill>
            </a:endParaRPr>
          </a:p>
        </p:txBody>
      </p:sp>
      <p:pic>
        <p:nvPicPr>
          <p:cNvPr id="1026" name="Picture 2" descr="http://www.gospelnomics.net/wp-content/uploads/2011/07/MBMC-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409700"/>
            <a:ext cx="4953000" cy="38862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91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upload.wikimedia.org/wikipedia/commons/d/d7/NewPpf_sm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
            <a:ext cx="7543800" cy="48768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Rectangular Callout 3"/>
          <p:cNvSpPr>
            <a:spLocks noChangeArrowheads="1"/>
          </p:cNvSpPr>
          <p:nvPr/>
        </p:nvSpPr>
        <p:spPr bwMode="auto">
          <a:xfrm>
            <a:off x="-34636" y="5077691"/>
            <a:ext cx="9144000" cy="1752600"/>
          </a:xfrm>
          <a:prstGeom prst="wedgeRectCallout">
            <a:avLst>
              <a:gd name="adj1" fmla="val -981"/>
              <a:gd name="adj2" fmla="val 16069"/>
            </a:avLst>
          </a:prstGeom>
          <a:solidFill>
            <a:schemeClr val="accent5">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000" kern="0" dirty="0" smtClean="0">
                <a:solidFill>
                  <a:srgbClr val="000000"/>
                </a:solidFill>
                <a:latin typeface="Calibri" pitchFamily="34" charset="0"/>
              </a:rPr>
              <a:t>The production possibilities curve is a graphical representation of the concept of opportunity cost; it shows how much of one item must be given up in order to obtain a certain amount of the other item</a:t>
            </a:r>
            <a:endParaRPr kumimoji="0" lang="en-US" sz="30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1493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838200" y="228600"/>
            <a:ext cx="7467600" cy="16002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An example of “specialization in the workplace” is the person who</a:t>
            </a:r>
            <a:r>
              <a:rPr kumimoji="0" lang="en-US" sz="3500" b="0" i="0" u="none" strike="noStrike" kern="0" cap="none" spc="0" normalizeH="0" noProof="0" dirty="0" smtClean="0">
                <a:ln>
                  <a:noFill/>
                </a:ln>
                <a:solidFill>
                  <a:srgbClr val="000000"/>
                </a:solidFill>
                <a:effectLst/>
                <a:uLnTx/>
                <a:uFillTx/>
                <a:latin typeface="Calibri" pitchFamily="34" charset="0"/>
              </a:rPr>
              <a:t> attaches tires to the car in a car factory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4098" name="Picture 2" descr="http://a57.foxnews.com/global.fncstatic.com/static/managed/img/Politics/660/371/ford_wayneplant_0317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81200"/>
            <a:ext cx="7467600" cy="444817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78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ular Callout 3"/>
          <p:cNvSpPr>
            <a:spLocks noChangeArrowheads="1"/>
          </p:cNvSpPr>
          <p:nvPr/>
        </p:nvSpPr>
        <p:spPr bwMode="auto">
          <a:xfrm>
            <a:off x="-34636" y="5410200"/>
            <a:ext cx="9144000" cy="14478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0000"/>
                </a:solidFill>
                <a:effectLst/>
                <a:uLnTx/>
                <a:uFillTx/>
                <a:latin typeface="Calibri" pitchFamily="34" charset="0"/>
              </a:rPr>
              <a:t>“Voluntary,</a:t>
            </a:r>
            <a:r>
              <a:rPr kumimoji="0" lang="en-US" sz="3200" b="0" i="0" u="none" strike="noStrike" kern="0" cap="none" spc="0" normalizeH="0" noProof="0" dirty="0" smtClean="0">
                <a:ln>
                  <a:noFill/>
                </a:ln>
                <a:solidFill>
                  <a:srgbClr val="000000"/>
                </a:solidFill>
                <a:effectLst/>
                <a:uLnTx/>
                <a:uFillTx/>
                <a:latin typeface="Calibri" pitchFamily="34" charset="0"/>
              </a:rPr>
              <a:t> non-fraudulent exchange” is trade between individuals, businesses, and/or governments that is done willingly and without any deceit</a:t>
            </a:r>
            <a:endParaRPr kumimoji="0" lang="en-US" sz="3200" b="0" i="0" u="none" strike="noStrike" kern="0" cap="none" spc="0" normalizeH="0" baseline="0" noProof="0" dirty="0">
              <a:ln>
                <a:noFill/>
              </a:ln>
              <a:solidFill>
                <a:srgbClr val="000000"/>
              </a:solidFill>
              <a:effectLst/>
              <a:uLnTx/>
              <a:uFillTx/>
              <a:latin typeface="Calibri" pitchFamily="34" charset="0"/>
            </a:endParaRPr>
          </a:p>
        </p:txBody>
      </p:sp>
      <p:pic>
        <p:nvPicPr>
          <p:cNvPr id="5122" name="Picture 2" descr="http://www.carbon-investments.co.uk/wp-content/uploads/2012/03/exchan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8600"/>
            <a:ext cx="5667375" cy="4410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76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uia.no/var/au/storage/images/media/portaler/diverse/bilder/indonesia_b/traditional_economy_in_java_2/2699211-1-eng-GB/traditional_economy_in_java_2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066800"/>
            <a:ext cx="6324600" cy="491143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 name="Rectangular Callout 1"/>
          <p:cNvSpPr>
            <a:spLocks noChangeArrowheads="1"/>
          </p:cNvSpPr>
          <p:nvPr/>
        </p:nvSpPr>
        <p:spPr bwMode="auto">
          <a:xfrm>
            <a:off x="6096000" y="1655618"/>
            <a:ext cx="2819400" cy="3733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rgbClr val="000000"/>
                </a:solidFill>
                <a:effectLst/>
                <a:uLnTx/>
                <a:uFillTx/>
                <a:latin typeface="Calibri" pitchFamily="34" charset="0"/>
              </a:rPr>
              <a:t>A traditional economy answers the basic</a:t>
            </a:r>
            <a:r>
              <a:rPr kumimoji="0" lang="en-US" sz="3200" b="0" i="0" u="none" strike="noStrike" kern="0" cap="none" spc="0" normalizeH="0" noProof="0" dirty="0" smtClean="0">
                <a:ln>
                  <a:noFill/>
                </a:ln>
                <a:solidFill>
                  <a:srgbClr val="000000"/>
                </a:solidFill>
                <a:effectLst/>
                <a:uLnTx/>
                <a:uFillTx/>
                <a:latin typeface="Calibri" pitchFamily="34" charset="0"/>
              </a:rPr>
              <a:t> economic questions through customs and past practices</a:t>
            </a:r>
            <a:endParaRPr kumimoji="0" lang="en-US" sz="32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69356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90500" y="5618021"/>
            <a:ext cx="8839200" cy="966354"/>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100" b="0" i="0" u="none" strike="noStrike" kern="0" cap="none" spc="0" normalizeH="0" baseline="0" noProof="0" dirty="0" smtClean="0">
                <a:ln>
                  <a:noFill/>
                </a:ln>
                <a:solidFill>
                  <a:srgbClr val="000000"/>
                </a:solidFill>
                <a:effectLst/>
                <a:uLnTx/>
                <a:uFillTx/>
                <a:latin typeface="Calibri" pitchFamily="34" charset="0"/>
              </a:rPr>
              <a:t>A command economy answers the basic economic questions through a central bureaucracy</a:t>
            </a:r>
            <a:endParaRPr kumimoji="0" lang="en-US" sz="3100" b="0" i="0" u="none" strike="noStrike" kern="0" cap="none" spc="0" normalizeH="0" baseline="0" noProof="0" dirty="0">
              <a:ln>
                <a:noFill/>
              </a:ln>
              <a:solidFill>
                <a:srgbClr val="000000"/>
              </a:solidFill>
              <a:effectLst/>
              <a:uLnTx/>
              <a:uFillTx/>
              <a:latin typeface="Calibri" pitchFamily="34" charset="0"/>
            </a:endParaRPr>
          </a:p>
        </p:txBody>
      </p:sp>
      <p:pic>
        <p:nvPicPr>
          <p:cNvPr id="8194" name="Picture 2" descr="http://cdn.dipity.com/uploads/events/cc06a5d37b721b7c6fe4bc5f139c54ad_1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04801"/>
            <a:ext cx="73914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97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257800"/>
            <a:ext cx="9144000" cy="1600200"/>
          </a:xfrm>
          <a:prstGeom prst="wedgeRectCallout">
            <a:avLst>
              <a:gd name="adj1" fmla="val -981"/>
              <a:gd name="adj2" fmla="val 16069"/>
            </a:avLst>
          </a:prstGeom>
          <a:solidFill>
            <a:schemeClr val="accent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market</a:t>
            </a:r>
            <a:r>
              <a:rPr kumimoji="0" lang="en-US" sz="3500" b="0" i="0" u="none" strike="noStrike" kern="0" cap="none" spc="0" normalizeH="0" noProof="0" dirty="0" smtClean="0">
                <a:ln>
                  <a:noFill/>
                </a:ln>
                <a:solidFill>
                  <a:srgbClr val="000000"/>
                </a:solidFill>
                <a:effectLst/>
                <a:uLnTx/>
                <a:uFillTx/>
                <a:latin typeface="Calibri" pitchFamily="34" charset="0"/>
              </a:rPr>
              <a:t> economy answers the basic economic questions through the coming together of buyers and sellers in the marketplace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7170" name="Picture 2" descr="http://hearinghealthmatters.org/hearingeconomics/files/2012/10/free-market-economy-289x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76200"/>
            <a:ext cx="56388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18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495800"/>
            <a:ext cx="6400800" cy="1752600"/>
          </a:xfrm>
        </p:spPr>
        <p:txBody>
          <a:bodyPr>
            <a:normAutofit fontScale="85000" lnSpcReduction="20000"/>
          </a:bodyPr>
          <a:lstStyle/>
          <a:p>
            <a:r>
              <a:rPr lang="en-US" sz="5200" b="1" dirty="0" smtClean="0">
                <a:solidFill>
                  <a:schemeClr val="tx1"/>
                </a:solidFill>
              </a:rPr>
              <a:t>INSTRUCTIONS: </a:t>
            </a:r>
          </a:p>
          <a:p>
            <a:r>
              <a:rPr lang="en-US" dirty="0">
                <a:solidFill>
                  <a:schemeClr val="tx1"/>
                </a:solidFill>
              </a:rPr>
              <a:t>G</a:t>
            </a:r>
            <a:r>
              <a:rPr lang="en-US" dirty="0" smtClean="0">
                <a:solidFill>
                  <a:schemeClr val="tx1"/>
                </a:solidFill>
              </a:rPr>
              <a:t>o through the slides and answer each question in the packet; the slide numbers are listed for each question </a:t>
            </a:r>
            <a:endParaRPr lang="en-US" dirty="0">
              <a:solidFill>
                <a:schemeClr val="tx1"/>
              </a:solidFill>
            </a:endParaRPr>
          </a:p>
        </p:txBody>
      </p:sp>
      <p:sp>
        <p:nvSpPr>
          <p:cNvPr id="5" name="Title 1"/>
          <p:cNvSpPr txBox="1">
            <a:spLocks/>
          </p:cNvSpPr>
          <p:nvPr/>
        </p:nvSpPr>
        <p:spPr>
          <a:xfrm>
            <a:off x="609600" y="228600"/>
            <a:ext cx="7772400" cy="3810000"/>
          </a:xfrm>
          <a:prstGeom prst="rect">
            <a:avLst/>
          </a:prstGeom>
          <a:ln>
            <a:solidFill>
              <a:schemeClr val="accent1"/>
            </a:solidFill>
          </a:ln>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b="1" smtClean="0"/>
              <a:t>REVIEW FOR THE </a:t>
            </a:r>
            <a:r>
              <a:rPr lang="en-US" sz="9000" b="1" smtClean="0"/>
              <a:t>ECONOMICS</a:t>
            </a:r>
            <a:r>
              <a:rPr lang="en-US" sz="6000" b="1" smtClean="0"/>
              <a:t>   END OF COURSE TEST</a:t>
            </a:r>
            <a:endParaRPr lang="en-US" sz="11200" b="1" dirty="0"/>
          </a:p>
        </p:txBody>
      </p:sp>
    </p:spTree>
    <p:extLst>
      <p:ext uri="{BB962C8B-B14F-4D97-AF65-F5344CB8AC3E}">
        <p14:creationId xmlns:p14="http://schemas.microsoft.com/office/powerpoint/2010/main" val="35675018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419100" y="3810000"/>
            <a:ext cx="3733800" cy="2057400"/>
          </a:xfrm>
          <a:prstGeom prst="wedgeRectCallout">
            <a:avLst>
              <a:gd name="adj1" fmla="val -981"/>
              <a:gd name="adj2" fmla="val 16069"/>
            </a:avLst>
          </a:prstGeom>
          <a:solidFill>
            <a:srgbClr val="FF00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command economy has the MOST government regulation</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4800600" y="3810000"/>
            <a:ext cx="3733800" cy="2057400"/>
          </a:xfrm>
          <a:prstGeom prst="wedgeRectCallout">
            <a:avLst>
              <a:gd name="adj1" fmla="val -981"/>
              <a:gd name="adj2" fmla="val 16069"/>
            </a:avLst>
          </a:prstGeom>
          <a:solidFill>
            <a:schemeClr val="tx2">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a:t>
            </a:r>
            <a:r>
              <a:rPr kumimoji="0" lang="en-US" sz="3500" b="0" i="0" u="none" strike="noStrike" kern="0" cap="none" spc="0" normalizeH="0" noProof="0" dirty="0" smtClean="0">
                <a:ln>
                  <a:noFill/>
                </a:ln>
                <a:solidFill>
                  <a:srgbClr val="000000"/>
                </a:solidFill>
                <a:effectLst/>
                <a:uLnTx/>
                <a:uFillTx/>
                <a:latin typeface="Calibri" pitchFamily="34" charset="0"/>
              </a:rPr>
              <a:t> market economy has the LEAST government regulation</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6146" name="Picture 2" descr="http://t1.gstatic.com/images?q=tbn:ANd9GcRShKZJ86Dg2qhqyPWaMYK4Ti82_RoPACyy6vaH9aCviM40Lwl_H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33400"/>
            <a:ext cx="426720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t2.gstatic.com/images?q=tbn:ANd9GcQ7Dm4Yv7mJfV4RSmBgYQF7sM5qEan2wtKGDs0zViXPc1UpeJJ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533400"/>
            <a:ext cx="4343400" cy="31242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70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770418"/>
            <a:ext cx="9144000" cy="10668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freedom is the ability to make choices that affect your economic well-being</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hQQEBUUEBIVFRUUGBkXGBgVFhUVGRoXGBQXFhccHBUYHigfGBkjGRgaHy8gJicpLCwvGB4xNTIqNSYrLCkBCQoKDgwOGg8PGiwkHyQuNCosLCwvKSwtLCotKiosLyotLyksLCksLC0uLCksKiwsLCwsKTUpLy8sLCosLCksLP/AABEIAMIBBAMBIgACEQEDEQH/xAAcAAEAAgIDAQAAAAAAAAAAAAAABgcEBQEDCAL/xABZEAACAQMBBQMGBwkLCAkFAAABAgMABBESBQYTITEHQVEUIjVhcbEyc3SBkaGzMzRCUlRykrLRFRYjJDaCg5PBwsMXJVNjoqPS0wgmVWJklKS08URlhJXi/8QAGgEBAAIDAQAAAAAAAAAAAAAAAAEEAgMFBv/EADcRAAEDAgMECAUEAQUAAAAAAAEAAhEDIQQSMUFRYXEFEyKBkaGxwRQjMkLwFTPR4VIGNGKCsv/aAAwDAQACEQMRAD8AvGlKURKVhSbZiVmUvzXryblzA8PWK5Ta0RBIbkAGPJuhOB3eNV/iaMxnHiFs6p+uU+CzKVr229CADr5HOPNbuOPCuwbWiLaQ3MkL0bqRkc8UGKoHR7fEJ1VQfafBZlKUqwtaUpSiJUA303o2pb3RSxs+LFoU6uDLJ5xzqGpWA5YFT+qJ7ZLeZ9pHQsrJwo/gq7Lnzs9OWa1VSQ2yxcs657UtrRfdLWJPz4pF98lfe7XbBeXN5BC6W4WWRUbSjg4JwcEuefzVXtpYBfulnO59RaMfRwSfrqV7lzwi+twNlujGVQJHmuG0HPwtOkKcevlVZrnE6rGSr8pSlXlsSlKURKUpREpSlESlKURKViTbWiR9DyKreDHHXpzPKslJAwypBHiOdYB7XEgEWWRY4CSF9UpSs1ilKUoiUpSiJSlKIlKVg7djdrWYREq5jfSVJBDaTjBHMHNQTAlZMbmcBvUfvJPOuhqxkg6cdcOvPV3Y8PXTZt9wGckZCkIefQa359KruPeS48gc+Uza/KIwDxX1aDDKSM5zjIHL1Csvefbd3DFZp5RKCbdZWIdgxaR3PnMDlsKFHPpzry3w5a/rmvgjS06l288fLivX/pjyeqJFzG3YBfT8lSxmwgz3o4Hr881t7a2/jcef9GrkesJoqBbD2pdQ7TNvLcySBeLG2p3ZTiJ2yAx5HIBzWBsbeG5a3uy1zMSsUZUmVyQTcRAkHPI4JHz0o4RtMgkzBB0/xHPb+Sof0dUdIDhoL3+8wNmyFeFKpCTeC5/c9G8pm1G5kXVxXzpEERAznOMknHrrr/du8t5oCbuV9axS4MkjLhznSyscHlyNdv40bvwqmP8AT9Qz2xN9+xXnSlKvrzaVUnab5Ut8Wg2jHbrw0/gzeGBs+dk8LIHPx78VbdUr2tyWY2geOl0ZeEnOKSFUx52OToxz1761VfpWLtFGpd79owcxtHXj8WdJvfnNbjc7tLv5r63hkudaSSqrApDkgnnzCgioVJeQodVvxlYdDI8TfUEFSvcTfK9a+touOTG8qqw0R81J58wuR9NVGuvqVgCrRPapZA41Scv9W1d+0O0izgleKRpNUbFWxGSMjrz76q3daa0S5kN+uqPS2BpdvP1rjknPpqrI2vPEm17hpwCmuYEFdXMxuE5fnlT6utahi6mWZGsL3B6FwwqlmV9mk7Lm1hbx5hWdb9odpJDLKrtph06xoIbDtpUhe8Z5V12PaRZzPoRpM6XbnGw5IjO3+ypqr9jWDjZ17MR5hEMYPi4njY8vUMfSK2u5VxZi3kV0/jZS40NpbkvAb8LOPg6qybiqhLQYEifNa63Q+FpsqObmdBgRFuyDJtoCbqbwdqFk7KqtJliFH8G3UnA99S2qO3BuLNJT5ampi0XB81jhtRz8E8uenr4VeNWcNVdUbLoXJ6XwdLCVQymHczodNOW1KUpVpcZKUpRFCd5zD5S3EEurC/BKY+CMdRmtPbq5b+LCX+bnP0pUg2xtNY73EkUbKNOWKanxp8Sazl3ztxyAcfzR+2vJ1KNGrXeX1A2HHZfxXomVarKTQ1hdIG2ywNkJecdOLxdGfO1HljB6863v75bX8qg/ro/+Kse03qhlcIuvLchleXT215+bZNhn0g//AJN/+ZXYwpZSZFJ+cTqTyXHxj3lwzsDbcl6J/fLa/lUH9dH/AMVZNntOKbPBljk04zodXxnpnSeXQ/RXmDZVjbSBvKLkwkHkBA02RjrlWGPZVsdi9nbxtdeT3JmyItWYGh085MfCY6s8/ZirjKpcdFTBlWhSlKsLJKUpREpWo2tvZaWjhLm4jicqGCucHSSQD7Mg/RWF/lG2d+Ww/pUlZim83AKqTaGyWW+e0XobjSB7WKof0Xrf9raBbyIAYAgUD2CSQCtla7v+W7SN9a3FvJAs6MxV2yNAQkEacZwM9e8Vhb/XVnfTRyQ7QtQVTQwd2AwGLAgqpz8I/VXINBwpvAG23Je2bj6bsRRLnaNObg4ga+Cxl9PSfGTfYyVo9h/et78TH/7mKttu95PHeCe62natjWSVkdnZmQpzLIPxic+qsi07NLp4y1tcQPDKBhhI4DpqDLkBMdQDjuIrA0qhE5dp8wt4xeHacjngQGCbwcpJP5xWil9GR/KpP/bw122/8WurR5/4dSkMgVs8lYHSoyfwOoHTl0xWVcWtt5HHANo2fEWZ5HzI2kZRUAVgh1ckB6DrXG0YreR4GXaFliKKGNsyP1j+FjzOnhUdQ8XjcsxjaBBaXWJdOu3zV41od8duyWkMbQqheSVIhr1FRqDc8KQe6s+027BLAZ45kaFQxLqcqAmdWT3YxUM3y3psruGNYb+2DxypKOI7BTpDcsqCe+utVnIcuq8Rg2A129YLTf8AtfGze0G5mkgTFsnELBi+tR5kmPNOrkxHIA5yfbWh7UdvyR7SEMFrbyPw1OprZJ5WzqOPOBOAAeQHjWduXs6CS7gAurScxrKzIjM5yWJUqGTBwSDnkR82a0XaUEuNoce1vrdWVRGRxjE6MhYNzx6yOR8arM6zIc2qtdKMpF4bh275gcT7LCg3p2qnwLML+bYY9yVud1e0vaHl8FvdooWZlQq0RhYBjgMOnh3gg860d/uvtSCISzXfDjbGHa9YKdQyuDq55HOurdm2C38NxebQttMLKxZrgzMQpyFHU9/eQBzqRnB2rkNY86Arf9m2zIri+lWeNZFEbsA4yM8SMZx44J+muJYg225wwBGq45EAjlbyEcj6xmppsbbWxoJdVtPbpI/mZDnnqYcuZxzIFZ22LbZtnKJ7rhRSSl8O7MCxK6X78fBbHz1gMKQwCRYyvVv6Waa73ZXQ5mUDcd+voqm2LIfIr0ZONEBx3Z8oQZx44Jrf7k7VthbSQtFm5ZbgrJw0OF4DHHE+EOQYY9frqRRbR2EiOiy2wWQAMNbcwrBh39xANbC02fsmODyuMQiEBl4oZtOGzEwznv1FfnrFmFe0ggi38rbiOlqNVr2ljxmMjQXygXvwVf8AZ9ta1gkYXUXEaQxCI8NH0tqIzlvg8yvMeHqq76ryK62ArBlktgVIIOt+RByO/wAaldpvhZyxySR3MbJCAZGB5IDnGfDOD9FWcNTdTbldC5XS2IZiqgq02uG+e4CFuKVG/wDKPs78th/SrbbR25BbxCWeZI42wAzHAJYZGPHI5/NVlcgscNQVnUqN/wCUbZ35bD+lXdZ79WM0ixxXcLO5wqhuZJ6AeuolT1b9x8FrNt2sRvNU0qBfN1L/AAmrGnxVcfXX3wNnfjfXLXTvRwBcHXxS2BnSUAHIY6gk8q12i00asz6s40eZn26tOMfXXkqtQMrVBlpm5Pa1/OAXfpsLqTDLxYC355rf7OisRKvBbL583nJ1wfHlVT7tJse5MnlcbWunTpJuZH151avwBjGB+lVhbDMHlEehZtWeWpkI6Hrhc1AN3+zJXklTaM62xXSECzWzMSdWoFdRIx5vh1rp4Gp1jJDW6/aLaBcrpFhZUAkm33LdfuDu7+Vf76T9lS/s92fs6IzfuZLxCQnE89nxjXo6gY6t9FRi77GrGEgS37xk8wHaBcj1ahzqT9n26dtYmbyW64/ECavOjbTp14+B0zqPXwrpsBDrgLnhTKlKVYWSUpSiKhe3n0lH8mT7aaoFs7ZE1yxW3hklKjJEaM5AzjJCjkKnnbz6Sj+TJ9tNXX2LbagtbmdrmZIlaIAF2CgnWDgZ9VYr0FN5Zhg4CbLO2ZbXNju5fCSOSB3mUeerIxR+CjY1DoRqGfbVYwQl2VV5sxCgdOZOBz9tX92m7Zguti3DW0qSqHiUlGDAHjRnGR34I+mqK2L98wfGx/aLRMK8ua55EGfYLnbWxpbOdoLhdMiYyAwb4ShhzUkdCKn+622Zk3bvwshHDdUT/urK0YkAPdnU3sLE1s+0Lswvb3aMs8CxmNwmNUgU+bEqnljxBrpk3Rn2du/fpchQzvCw0tq5CWIe+iwdWZVYwEiZFu9VMK2O3tgTWM3BuVCPpDYDK3I5xzUkdxrXp1Htqfdt/pX+hj970VtzyKjW758oXd2V3r+SbUi1Hh+Su+nuD8N1yPAkYB9g8KrmrA7K/uO1PkT/AKr1B9nWRnmjiUgGR1QE9MswUfWaLCnAqP7vRSzsfudG2IPBxIv0xOR9YFRveL77uPjpftGrP3BuOHtSzb/Xxr+m2g/rVgbxffdx8dL9o1QpA+aTw9ypt2x3rlrGLUeGtqjhe7W2VJ9ZwoH0+JqGbC3envnZLZA7IhkILKvmqQCcsR3sOVS3th+72fyKL9Z6++xL79uPkkn2kVStLHdXh8w/LqvKsftDvXm2RsqSVizssmWPU4CKCfE4HWq4FWDvt6E2T+bL71qFtq/Wzn7FV9Vlw3n/AFTdf/EhP96slVssZIJAJCjJwOgyBk+HMgfOKmMdz/1cZf8A7gB8xttXvWpU1xOXmFDKsDcP0Rtj4uL/ABagLRkAEggHoccjg4OPHnU+3D9EbY+Li/xaKMR9HePUKvyasjtovXMlnFqPDW2RwvdrYspPrOFA+nxNVuasLtm++bT5HF+vJRKg+azvUO2NsCa8Mgt1DcJDI+WVcIvU+cRn2VgRylSGUkEEEEHBBHMEHuOasLsZtzJNeIvwntHUZ5c2ZQOftNY/+RPaP4sP9aP2UUGu1ry15AU+uLt3aKV1EjPDCzalOks0KknC47zmuoTHiauAmMY0aX0+3Gc5+etgL2WzkhR2bEUUKsiudJKwqrerr6q7P31t5TxfP4eMcPWcZ049nXn0rxuIFLrn5nwc5tlnv5cPJbqZqZBlbIy7/JNiXmbiMeTxrk/CVXBHmnoS2KpHZ1jBLqNxdCA55Zhkl1Z6nKdOfjV5WW23mvVIZ1Rj8DUSOSY6dOozVP3G1NnBzosJiuTgtdlSR61EZAPqya6mALTTMOkBxvETYblxekwQ9siLaTKwrOCK4Gq6vjGy4RQ8U050Ko04ZegHQL6qtPsWsYImuuBcifIi1Yhki04MuPh9c8+nhVa/urs//s+X/wA63/Kqzuxm4tXFx5LDJC44esPLxVI/hNGlsKc/CyMeHWunSjMP7XLGqsylKVdWxKUpRFQnbz6Sj+TJ9tNUQ3Z3TuNouyWqqWRdR1MF5E47/XUv7efSUfyZPtpqxOyLei3sLiZ7uThq8YVTpd8nWD0QHurFegpuc3DAsF4W7u91p9n7u3kd0qhmnicaWDebrhXqPWDVabF++YPjY/tFq7u0Lea3v9h3MlrJrVZIkJ0unncWNsYcA9CKo/ZDhbiEsQAJEJJ5AAOCST4UUYVznMcXC8+wXpba3aDY2kzQ3FwEkXGVKSHGoBhzVSOhBqPb/by299sS7e1lEioYlYhXXB48Rx5wHdVWdqt6k21p3idZEIjwyMGU4hQHDDkeYxWz3c/k5tL42H9eGplVm4VrGsqXmR6hQFOo9tT7tv8ASv8AQx+96gKdRU27YtoRz7S1wyJIvCjGqNlcZBbIypIzzqF0Hj5reR9lkdlf3HanyJ/1XqL7m+kbP5TB9slSjsr+47U+RP8AqvUW3P8ASNp8og+2SiwH1VPzYvgfxW/8OBcfZy//AM18byfflz8dL9q1Z2/1tw9qXa/652/TbX/erQyOSSSSSckk8ySepJ8ahbmXAdwU/wC2H7vZ/Iov1nr77Evv24+SSfaRV8dsP3ez+RRfrPXV2QbRigu52mlSMG1kUGRlQFi8ZABY8zgHl6qnaqkThe73UEFWDvt6E2T+bL71qvhVg77ehNk/my+9agLfV+tnP2Kje7VrxIb8fi2uv9C6tmP1A0W6/wA1NH/4tX/9O61uOzC14r3yfj2E6j2kx4+uoXq5errRSO08jdBW83gt9FtYcubW7uf511Pj/ZxUj3D9EbY+Li/xaxO0q04S7OTvFhDn2kuT9ZNZe4fojbHxcX+LUrU85qM8R/6VfmrC7Zvvm0+RxfryVXpqwu2b75tPkcX68lFsf+6zvWT2FTiO7uXc4VbcsT4ASISeXqqyv8rGzPytf6ub/gqouy3aEcLXvFkSPVaSKutlXUxIwBk8z6qg9JVephW1qri6di9Gbb2uHmHBiicMiMGMetmDIGB5jOMHwrEgv2WRBLbRYYgYMITOSByOPXXWmz5OHbyKypm3gwTKsZ5QID1INdl3se4GkyuviuuZfV01N7K8hievFZ7gHWdutEq1SFLq2tkab7qbx7JhU6kiQMOhCgEfPXnq02TtG0Loti587nrs1uBkcvNdkYY/NODVubEtZzOpMoZVyWAmD8sEc1DHvqoHhkh+57Xi/o5rwe6LFdujVFVmYMy34DcuBjKZpuALsyzPKtp/9nj/APWRf8mpv2KbCuLfyl7iF4hJwwutdBJUyFsIeYA1Dux4VWjb4X0Rwm0Jn9ksrD6JAPdVo9ju8F1d+UeVyvIEEWguAOpk1YIAz0FWaRBeNVUGqsqlKVdWaUpSiKlu2jdy5ub+N7e2mlUQIpaONnGoSykjIHXBH01Af3j3/wCQ3P8AUyfsr1PTFRC6FPHOptDQBZVFuPuRNNsW7tZ45IHkl1JxFZOapEyHBHwdS4Pz1Wb7lXykg2c+Ry+5sfrA516pry/2kD/O138afcKg2VjB1n1Hu43WL+829/I5/wCqf9lW7uv2d6diS2078OW7HEOSBoYaTED440qW9pHdVEgVYPaV6P2P8l/uQVEqzXa9xa2Yk7t196jMm5V8pINpOcEjlGzDkcciBgj1ivn95t7+R3H9U/7K1tjs6Sd9EETyPgnTGhdsDqcKCcVj4qJVntbx4f2rm3A3Jltdm3ss6Mk1xDJGkTAhsBHxlTz1M3QeAHjUG3W3Uu4761d7WZVWeFmZo2ACiVSSSRyAHOpJvhteS73bspJjqfyjQT3nQs6An1kKMnxzVXYqZVWi17s5J1MeFlYvadurczbVnkt7aWVHEbBo0ZxkRIrc1HiKiZ3NvfyOf+qf9lSjsTH8fl+Sy/rxVX2KStlPMPlyLAfmquTtR3Nkube1uLcF5YokhkiXm2nGQQo55DEgj1jwNVs25d8OtlcD2xOP7K0qj2VP+24f50/oY/e9JWLA+kRTmddn98VHbfce+d1XySZdRAy6MqjJxlmIwAO81YfaZulILGwtrRJLjgB1YxqXPwU5kLnAJziqms9nSTauDE8mhSzaELaVHVjgch667Nj7VktZ454Th42DKe71g+KkZBHgTSVm+m9zg4EW2fhVm9je7dzb30rXNtLEht3XVJGyLkyRHGWGM4B+ioI+5F5rK+SzY1adXDbGM4znHTvqyO1bfFp9lWrQeZHe5Lg/CwgUlM+Gs8z36R3GqftLN5nCRRs7t0VFLMcDJwoGTyBPzUK1UM7pqGBNvBWl2ybAmnu4DbQySokATMalwCJH5Ejvxj6a6dzd3LmLZe1EltpkeWOMRq0bKXI4mQoI848x08arCWEoxV1KspIIIwQQcEEHoQe6rM2ltiS63XQzHU0VwsQPeVQebn1gHHzUlYvY5jGsmRI9ZUJO5t7+Rz/1T/sqzu1TcqW6gtrm2VpJIo0hkjUam041AhRzyGJB9oPcapjFWh2bXWnYu1h4Rsf04HX+ygKzxAe3LUB097b1Cf3m3v5HP/VP+yszY/Z7e3E6RG2ljDsAzvGwVF/CYk+A7u/kO+oyRVk9g3pKT5O/2sNAtlZz2MLpFuH9qb7Zso4rgRFmCRxxoDgM2FjCryyM9KTEXl0cEhSOpGSFRPDPq8e+tjvTfxicqYFYqBlizLnIBHwSOnrrXWu31izot4xqGCdTk4PUZJyPmrxuI6sYh7XuGXNJ+qbTbTiVso5zRa5rTOWBpwumxAou4+GzMuerDSfgnPIE++qjudoWJ+BaTL/+Yp+owGro3b2hF5QoFuiluQYM7YOD3MT7OVRnad9cHaMsFoyQhWZUVERRiNCx6KTkhT85roYAtp0JBmXbAdw3rk9KS6qJEW2xv4KtrbacsZ/ibXEQ8ElY5P8AMVfdVudje0bubynyx52CiLRxtffxNWkt16DPzVr7Xea9FjcmSSUMjQlGZdLDU5VgCRzGAOVZO715tCSKS4admhWKfmWXIdYm0nTjPJsV0adcBwgHf7LlhsK0qVA+zLbU9wLjjytJpEenVjlniZ9w+iotsXa20rxykFw5ZV1HLKvLIHUjxNbzjG5WkAnNPksoVy0rgVzV1QlKUoiV5g7SPS138afcK9P15g7SPS138afcKxcul0d+4eStHsFQGwmyP/qD3f6qKtN/0gh59n+bN74qq6zsZ5BmGOVgDglFdhn2qOuKnHaehWx2QHBDC2IIYEEHTDnIPPNRNla6nLiA+dZt3Lq7Ejjaoz/opP7tQJ+prN2NsOa8l4VtGZHwW0gqOQxk5Ygd9dFhKiTI0qcRFdS6Z06lBBZdXdkcs1CuBoD3OnYLeKn23Iiu69lqBGbliMjGQfKCD7COdR3s59K2mf8ASj3GrH7YNpRXGxrWW2IMTzJowAMAQzDTgfBIxjHdjFU1aWjyuscSF3Y4VVGST4ADrUlV6HbpOm0k9y9bT6dDYx8E9MeFeRBVp9ku7N1bXkr3FtLEptpF1OjKMloyBkjrgH6KquhKwwdMU3OaDOnuvT3Z7p/cu0zp+4p4eFVF24elP6GP3vUXtNzr2VFeOzndGAKssbEEHoQccxUn7b/Sn9DH73psWNKiKdeQ6ZnuXPZB8O++RSe8VXwqweyD4d98ik94qvhUK3T/AHX9ysDfP0Jsn2Te8Vreyf0xa+1/sJK2W+foTZPsm94rW9k/pi19r/YSVK0j9h//AG9StNvX9/3Xyib7VqlifyWb5b/dFRPev7/uvlE32rVLE/ks3y3+6KhZ1PpZzCr6pxuVd6NlbXHjFB9cjof1q0O6FnxroR4zriuAPb5JNj68V3bAutNltBfx4ofqu4v7CaLOr2hl5eqj9WT2DekpPk7/AGsNRGW1A2ZG/e91IvzJBEfe5qXdg3pKT5O/2sNSNVhiDNFysvb+zbgXRlhQnIGCuD+CFPI1i/x/8WT9BP2V87zrrvGVnCgBcFydI80HuBxk+qtfz+48deGPOzl9GfZpzn5q8fiKjW1qmXMO0dHAX5RYcVtosJpMnKbDVpNvFbjY+zbhrpJJkYaeZLALywQMAdajm9O7+q9kktLqLiEljHxdEqsFJcDHqBPUGt3sCwVbmMiaJsE8lL5PmnplRWj25sKU7Ska0ngLuzYXjRiQFkIdeGeecFu7pV7Ctmh9JPa3ydNbLldIn5g5bo371gR7emuNm3KTSGQI0DKWOW86QgjUeo80fXWw3VsbryKWQTDybhXAMeTnVwnGcacfC59a6IN2Hht54JJYFuJWhCxGZA2FbVnmep1YA/bXzsaCWDiRSXkCxmOZOH5VHp1tGyjKavxyPZVhocHNLwdI8zquatt2Q9Lr2R/4tRnc21upJnFjII3CZYkgZXUOXNT34rZbuWEtldJxLmCNNSmVRcxjUmnK5XPnDDZHtredmu7ksErzMY2jeMqrRyLICQ4zzX2H6Kypsc/q2EERMorCFKUrtqEpSlESvMHaR6Wu/jT7hXp+vMHaR6Wu/jT7hWLl0ujv3DyVp9gfo+b5QfsYq0v/AEg/h2f5s3virddgf3hN8oP2UVaX/pB/Ds/zZvfFTYsmf7zx9FoOxD0qPipP7tQJ+pqfdiPpUfFSf3agL9TWK6TP3Xch7qwtsfyXs/lT++5qOdn9wse07V5GVFWQEsxCgDB6k8hUj2x/Jey+VP77mq8xRYUm5mOHEr1gm3LedXWG4hkbQx0xyI5wBgnCknHMfTXk8VYPYn9/y/JZf14qr6pJWvC0RRe5oO73Xo/cPeS1j2bapJdW6ssSgq00YIOOhBbINVh24elP6GP3vUAXrU+7bvSn9BH73pNliygKVcEHWfZc9kHw775HJ7xVfCvtHI6EjPI4OOVZ27+w5L25jghHnSNjPco6sx9QGT81QrYaGFzydfZS/fP0Jsn2Te8Vreyf0xa+1/sJKsHtX3JKbLtxbAlLEHK9WKMAGfPiCNR9pPdVJKxByDg+IOKk2VegRVokA6z5ytnvX9/3Xyib7VqlifyWb5b/AHRVfnn1q09t7Akst2ESbk8k6SlehXWDhT68AE+BJHdULOtDcjeIUX7Klzte2B6EyD/cSVHJw0LSxZI5lGHjofOD/OUH5qkvZR6Ytfzn+wkrXb82vC2ndr/r5CPYzlx9TUWYPziOA9Strty00bD2ef8ASTXL/wC0EH1IK2/YN6Sk+Tv9rDXPaHa8LY2yV/7hY+140c/W1cdg3pKT5O/2sNSNVXcc2HeefqrH3n8nFw2vil8DOkoAPNGOoJPKtdbR2ruqnjrqIGcxnryHILWVvIxW8ZtAfkvJlLL8Ad1aya5ZmVhEiFTnzEIzzB58+fSvF4moBXeSB9RtGt96uUGE0mgE6azwUysd0o4ZFkV3JU5AJXHQjuHrqAWv8oT8e/2bVLtkbyzyzojqoVjg4Vh3E9c1DDdpDt5nlYKizOSx6DzCPea7TH0HMaaAgZr7FwMY2q1464yYXbvX6dT4y296VqdkbNhuL+VLqXhR5lOrWicxJyGpxjvP0Vs95ZlfbcTIQVZ7VgR0IPDIP0Vibt7DjvNoyxTatOZm804ORJy549ZqHDNUIAntFUk3jtIjtXhu+IcwIX1KPM4MQ1aunTnnpVq7tWUUNqiW0nEjGrS+pWzl2J85Rg4JI+aqs3mtYl2vw5TiENCjEnGEEMYOSPUOtWpu5DAlsi2jaoRq0nUW/DJbmeZ87NW8IPmv01PPX0UrZ0pSumpSlKURQ7tI25Naxwm3kKFmYHAU5AUEfCBqILvhfRSw8WYMHEcmkrHgo55AkKCDj6KkHa79yt/z2/VFQmRWWe28oOtdEJAU4PCJ81c4HMD/AOa4mKqPFYgE7OS9n0ZQpPwjS5jSTm1Ak3Upg3quf3Slh4x4atcgLpTkESUpz055FR9FYeyt9btre6d5dTRxpoyqeaXlVCRheZwe+sW39Lz/AJ939nNXTuhYLPDdxtIsYMUeHchVDCUMuSegJAHz1rbUqEwHHV23gtzsPh2szOYIhh0H+Rnx812NvbtBY0l450uXVcJGTlNOrI0dPOFbm43suTtKGMSaY5GtsoFTGJEiZxkjPVj31HvKLvZoUxzjhsW08KRZY2K6dXIZGeYzyB51nbQuTLtmByMF3tGwO7UkJ/tqBUeBGYzIse9ZPw9JziQxmXK6CAN41Eajmdui6H37vFlIM50q55aI+gbp8HwrcT703Inv1Ep0wrIYxpTzStxGg/B5+aSOeetRC4t8pcN3rKo+ZuN/aBWyt7jiPtBxz1wu303EJrFtapoXHx4FbauFoWIY20A2G9vsVv8AdDa+0bmVZC5eBGIk5Qr0XVjGA3eOlaaLfC/lWWRJsLGAzALHyDuEAUFSTgsPmrZdnNvdNzikVbYSESqdOSeGM4ypPTT3jpWon2TPZF5bW5jdExl4JlLaC4VdaA55kjlzGa2F1Tq2ul22b+nBaGsofEPYW05tAjiZBtYn+NVtL3fa6FjAwcLI0kqs+ldRCBCORGB8PuH4I9dc7K3ovlvII55NayGLI0pjRKFI5hQQQGB9orm817T2fDJLPEk0TyIOK6xiRcJk5/GHm+r2Zro3e25d2l5DbySlkZo00FxIuiTAUqwzywQRg1Je8PBLjFoP8iVrFKkaTw2mzMM0jvOhjZ3dytW5OlGIAyFJHLvAzVa7udqRQN5aGcnTo4SRjAwdWeY9VWVdjMb5OPNPPw5Gqk3fh2XEreVTCfOnSRFcJpwDnp1zy+ir+Kc9r25XAa6my4/RlKjUo1OtYXaRlEnbodnjdSn/ACtWv+in/Rj/AOOt5u1vRFfhzEjrwyAdYUfCzjGknwqIeUbC/EP0XP7alG5sliVk/c8YGV18pBzwdP3T5+lRRqVC8Bz2kcNVOMw+HZRLmUajTvcLa81IdA8K5IrmlX1wVwFHhQqPCuaURcFaBa5pREpSlESoltLs0triZ5XeYNIxYhWQDJ8MoT9dS2lYPpteIcJRRd+zy3M0cxeXVEIgo1Jj+BChc+Zn8EZ5/RXfsfciG1uGnjaUu2rIYqV89tR5BQevrqQ0rEUaYMgcUUW2z2d293O80jzBnxkKyAclCjAKE9B41u9ibIS0gWGMsVTOCxBPnMWOSAB1PhWdSpbSY1xcBcolKUrYiUpSiKH9ouwJruOIW6ayjMT5yrgFQB8IioBabOe4ngV57bkY41xcWzEKpwoCI+WPcB1Jq7m6GvLe7L6b22buW4h5/wBKv7D9Fc7E4dheHGb+y6tDpath6QpMDYE3IM371P8AbNq0d/M8FxbEtJJg+UWwI4moMpR3yGGpl6d1ZVvuu9ta3K3ckMDzKoiWWWJdZjkWRsEtjwHz88VWd9JqvHb8adz9MpP9tTftmuzPtFIE58CEsR4Eq0z/AO7Va0igztOvynes/wBbxGQNhtovF+yZG1dlzu5dC3jMhiWAEsjtPbqmZdPMPq5ghQep6cqz54U/dKGRLm2eNGthqFzbjIjWJWIUvq6qeWK1l9tLjbrxAnnDOIj/ADSzL/sMtQjaFnGLe2aNtUkiy8RQwYgiUrGNI5rlcHHf1qDh2N0nYdd3cpf05Xd9rdCNDtiduqshdhsou7d2hWeR4uHGZ4NbHilsadeQdD5APXNYmxdmlY7rMtvztyOVzbnBM0PUh/NHLqcDOB3itXtOcQ7fhec6RG1oZC3dptoS+fWMGtfu9suQ2G0LjSRFwljDHllzcQvgeOAOfhkVPw7J22kevDin65iIIhtyDt2Rx4KYbmvNFcRxrcwiJmJdEubZ8+YcnSrljyA6eFadbJ4xJGlzalHwrEXVrhlVwykanyOag9xrv7Jt3LWYrNLc6LhZHRItcYLKYcZ0Eaj8Nun4vqNR/b+6UdttZbJHcxl4E1Np14l0Z6DGRqOOVDhhkFz47+5B03XDi/K28TY7Lg66qX7R2Dp2dbEz2+ovKwBnhUENoB0yF9L6dAzg/heqm7OyZbm+hYywPwjGx0TwSEJDpC+ZGxPcq5x386j/AGp7GWymtbdGZkit8AsRnzp5WJ5ADPzdwrfdn+6aDaguLO7t5IIzIQiyOZhGyMi6kKDvZc91T8Mw1BraNu5R+t4jKWw283i4zaxdW9c40NqzjSc464xzqjfKrHPK2uCueRNwgOPzeHjOO7Pz1eN4Mxvj8Vvcao6whuYkKiy1555ktWdhyA5MVyBWePmW/wASr/QQGWoSd33Fu/cu6+m2crYhiuJFwPOaVY+feNPDPTx/+anHZdLCyz8CN4/OTOuQSZ5NjGEXH11A7BLmFdIsg/POZbQyN0HLUy9OXT21YXZvLIyzcW3SHmmNMHBzybOeQ1Y/trRhL1QdO7hvV7pUBuFcASdLlxO0bNFM6UpXaXikpSlESlKURKUpREpSlESlKURKUpREpSlESlKURcN0NeYNlIRbTyjrDLav/tTL7yK9PkVBbPsgtooJ4RLOVuBGGJMeRw5Na6cJjryOc8q01WFxEKCFTl5BiKzc9ZWmk/8AUBP7lbTb21GG2byQxtKdVzFpXOdPBkgB6Hkq8z6ganu2+z61UQRFrgi1TkQ0QyHlLknKHJ1N3Yrtj3JtjfST6p9c8k6Eao9I4qMjEDRnkJDjn3DrXMOJoh+QuuCBt103b1tGHqEZot3Ksdnzk7Iu0z5q3Fsw9rLMD9SL9FY15ALe3sriHKyuJXLZJ8+K4KoQDyGABVl2/Z/aLaTxq9wVeSEnLRav4PiaCDw8YOs55HoK+9q9m9q0awlrgraBgCHiBIlcyEnMfcxxyqPiqOXNm9eJ3bmnwT4arMR6cP5Chu8FsLzbqJN0uDah9PL7pbQ5x4czXGwt45G2TfWb+ckcYkQ96/xmIMvrBLavUc+PKdzbnQLeR3bccSIIXVdcek8IJEgPmZ5hATz7z0rMsux22iSZRNORPHw2yY+Q4iScsJ1ygHPxNb6NRtZx6s89RrpqsX0nsu4KI9j+zbJmSWaUC7WZhEnEwWXhDnw/wur/AEeqsbfX+Usfx1p/hVOtg9kVtZ3Mc8c07NESQGMek5UrzwgPQ+NZm1ezWC4vxevLKJFaN9KlNGYtOnqucHSM86s9W7IBxWuFGe2DaloJ4obq1eRuHrWSOURMoZ2UrzUhhlc8/H21F9w7ZYN4VihctGrzoragdSCKTGSvI9AfDkKtTfDs8t9pujzNIjxgrqjKglSc4OpT0OSPaaxN1+yy12fcCeN5ZHUELxCmF1DBICqOeMj5zUupuL5SLqX3CkowXqQQO7njlzql22bdqcNfRAjkQb5QQR1yNdXLe/cn/Nb9U1Qezorcp/Dyyo3cEiVxjA55Lrg5zyxVXHmC0e8L1PQLTlqHl9ubepBZ7t7QmBMNyJAORKXevB9ZVuVTjcPY91brKLxixYrpzIZOQDZ6nl1FQLcveGGwuZHfiNGyFFIUaj56kErqwOQPeas/dzemK/DmEOOGQDrAHwskYwT4Vjg+rJBk5t0ys+l3YlrXMyjJbtZY3cd63NKUrqryqUpSiJSlKIlKUoiUpSiJSlKIlKUoiUpSiJSlKIlKUoij+2tnyPKxVCysqjII7mBPX2fXXSdmyiU4Q4DuwOR3jl7qk1K5FTomk95eXGSZ2b53K23Fua0NgKJjZUwQjQeYTkMdQT6+vOs2azkfjnhkGRUwMg8xjIz6q39KhnRFJogOMd25w3f8ipOLcbwPyP4Wmu9nszW50nzcB+nIDSefzg1uaUroUcO2k5zm/dHkIVd9QvAB2JSlKsLWlKUoi6rsgRtqGRpOR4jBzVQbBksrico9mEjCO+RPMzBUQt01AHkKt+6jLRso6lSB84IqnIN3Npwo8KQyBHyHC8MhsjSfO64IHca5+MnM0xI5SvQ9D5DTqAvykxHaLd97awsKXbFpk6bBdPdquJ849eGxmrA7MruCSOXgQcFgy6xxHkB5NpI1nI7+VaO33YvbWwHBjInlmywXQzCIRsADq5DzufLxFb7s03fmtYpTOmgyMulSQThQRzA6da0YZj21WyOdgI71e6SrUH4V+R2hAHbJmDexPhrvUzpSlddeQSlKURKUpREpSlESlKURKUpREpSlESlKURKUpREpSlESlKURKUpREpSlESlKURKUpREpSlESlKURKUpREpSlESlKURKUpREpSlESlKURKUpREpSlEX//2Q=="/>
          <p:cNvSpPr>
            <a:spLocks noChangeAspect="1" noChangeArrowheads="1"/>
          </p:cNvSpPr>
          <p:nvPr/>
        </p:nvSpPr>
        <p:spPr bwMode="auto">
          <a:xfrm>
            <a:off x="63500" y="-896938"/>
            <a:ext cx="2476500"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686800" cy="5410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226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09600" y="5770418"/>
            <a:ext cx="8153400" cy="1066800"/>
          </a:xfrm>
          <a:prstGeom prst="wedgeRectCallout">
            <a:avLst>
              <a:gd name="adj1" fmla="val -981"/>
              <a:gd name="adj2" fmla="val 16069"/>
            </a:avLst>
          </a:prstGeom>
          <a:solidFill>
            <a:schemeClr val="accent2">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security is the protection from adverse economic effects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050" name="Picture 2" descr="http://www.economicsecurityindex.org/upload/images/figure_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28600"/>
            <a:ext cx="48006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967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172200" y="1066800"/>
            <a:ext cx="2784764" cy="44958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equity</a:t>
            </a:r>
            <a:r>
              <a:rPr kumimoji="0" lang="en-US" sz="3500" b="0" i="0" u="none" strike="noStrike" kern="0" cap="none" spc="0" normalizeH="0" noProof="0" dirty="0" smtClean="0">
                <a:ln>
                  <a:noFill/>
                </a:ln>
                <a:solidFill>
                  <a:srgbClr val="000000"/>
                </a:solidFill>
                <a:effectLst/>
                <a:uLnTx/>
                <a:uFillTx/>
                <a:latin typeface="Calibri" pitchFamily="34" charset="0"/>
              </a:rPr>
              <a:t> is the knowledge that everyone has a chance to achieve their economic goals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198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238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770418"/>
            <a:ext cx="9144000" cy="1066800"/>
          </a:xfrm>
          <a:prstGeom prst="wedgeRectCallout">
            <a:avLst>
              <a:gd name="adj1" fmla="val -981"/>
              <a:gd name="adj2" fmla="val 16069"/>
            </a:avLst>
          </a:prstGeom>
          <a:solidFill>
            <a:schemeClr val="accent3">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growth is the ability to make yourself better off in life and possess more material goods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4098" name="Picture 2" descr="http://www.thefallschurchpost.com/wp-content/uploads/2012/10/economic-grow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81000"/>
            <a:ext cx="65532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04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28600" y="1905000"/>
            <a:ext cx="2895600" cy="2514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efficiency is the wise use of economic</a:t>
            </a:r>
            <a:r>
              <a:rPr kumimoji="0" lang="en-US" sz="3500" b="0" i="0" u="none" strike="noStrike" kern="0" cap="none" spc="0" normalizeH="0" noProof="0" dirty="0" smtClean="0">
                <a:ln>
                  <a:noFill/>
                </a:ln>
                <a:solidFill>
                  <a:srgbClr val="000000"/>
                </a:solidFill>
                <a:effectLst/>
                <a:uLnTx/>
                <a:uFillTx/>
                <a:latin typeface="Calibri" pitchFamily="34" charset="0"/>
              </a:rPr>
              <a:t> resources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5122" name="Picture 2" descr="http://us.cdn4.123rf.com/168nwm/kav777/kav7771207/kav777120700030/14627282-concept-symbolizing-the-economic-efficiency-of-environmental-technologi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533400"/>
            <a:ext cx="54102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36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770418"/>
            <a:ext cx="9144000" cy="1066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stability is knowing that prices and employment are not going to change drastically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6146" name="Picture 2" descr="http://t1.gstatic.com/images?q=tbn:ANd9GcRVM6ZTUBxQ5GT32Sn5C1j9oW4sZMGCvSRAFTm0Smev1tcVfmO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664" y="152400"/>
            <a:ext cx="51054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542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10668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000" b="0" i="0" u="none" strike="noStrike" kern="0" cap="none" spc="0" normalizeH="0" baseline="0" noProof="0" dirty="0" smtClean="0">
                <a:ln>
                  <a:noFill/>
                </a:ln>
                <a:solidFill>
                  <a:srgbClr val="000000"/>
                </a:solidFill>
                <a:effectLst/>
                <a:uLnTx/>
                <a:uFillTx/>
                <a:latin typeface="Calibri" pitchFamily="34" charset="0"/>
              </a:rPr>
              <a:t>A public service or good are services or goods that are paid for and consumed collectively</a:t>
            </a:r>
            <a:endParaRPr kumimoji="0" lang="en-US" sz="30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34636" y="5770418"/>
            <a:ext cx="9144000" cy="1066800"/>
          </a:xfrm>
          <a:prstGeom prst="wedgeRectCallout">
            <a:avLst>
              <a:gd name="adj1" fmla="val -18557"/>
              <a:gd name="adj2" fmla="val 9575"/>
            </a:avLst>
          </a:prstGeom>
          <a:solidFill>
            <a:schemeClr val="accent6">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000" b="0" i="0" u="none" strike="noStrike" kern="0" cap="none" spc="0" normalizeH="0" baseline="0" noProof="0" dirty="0" smtClean="0">
                <a:ln>
                  <a:noFill/>
                </a:ln>
                <a:solidFill>
                  <a:srgbClr val="000000"/>
                </a:solidFill>
                <a:effectLst/>
                <a:uLnTx/>
                <a:uFillTx/>
                <a:latin typeface="Calibri" pitchFamily="34" charset="0"/>
              </a:rPr>
              <a:t>The government provides them because they</a:t>
            </a:r>
            <a:r>
              <a:rPr kumimoji="0" lang="en-US" sz="3000" b="0" i="0" u="none" strike="noStrike" kern="0" cap="none" spc="0" normalizeH="0" noProof="0" dirty="0" smtClean="0">
                <a:ln>
                  <a:noFill/>
                </a:ln>
                <a:solidFill>
                  <a:srgbClr val="000000"/>
                </a:solidFill>
                <a:effectLst/>
                <a:uLnTx/>
                <a:uFillTx/>
                <a:latin typeface="Calibri" pitchFamily="34" charset="0"/>
              </a:rPr>
              <a:t> are generally not </a:t>
            </a:r>
            <a:r>
              <a:rPr kumimoji="0" lang="en-US" sz="3000" b="0" i="0" u="none" strike="noStrike" kern="0" cap="none" spc="0" normalizeH="0" noProof="0" dirty="0" err="1" smtClean="0">
                <a:ln>
                  <a:noFill/>
                </a:ln>
                <a:solidFill>
                  <a:srgbClr val="000000"/>
                </a:solidFill>
                <a:effectLst/>
                <a:uLnTx/>
                <a:uFillTx/>
                <a:latin typeface="Calibri" pitchFamily="34" charset="0"/>
              </a:rPr>
              <a:t>profitabl</a:t>
            </a:r>
            <a:r>
              <a:rPr lang="en-US" sz="3000" kern="0" dirty="0" smtClean="0">
                <a:solidFill>
                  <a:srgbClr val="000000"/>
                </a:solidFill>
                <a:latin typeface="Calibri" pitchFamily="34" charset="0"/>
              </a:rPr>
              <a:t>e to produce in the private sector </a:t>
            </a:r>
            <a:endParaRPr kumimoji="0" lang="en-US" sz="3000" b="0" i="0" u="none" strike="noStrike" kern="0" cap="none" spc="0" normalizeH="0" baseline="0" noProof="0" dirty="0">
              <a:ln>
                <a:noFill/>
              </a:ln>
              <a:solidFill>
                <a:srgbClr val="000000"/>
              </a:solidFill>
              <a:effectLst/>
              <a:uLnTx/>
              <a:uFillTx/>
              <a:latin typeface="Calibri" pitchFamily="34" charset="0"/>
            </a:endParaRPr>
          </a:p>
        </p:txBody>
      </p:sp>
      <p:sp>
        <p:nvSpPr>
          <p:cNvPr id="4" name="AutoShape 2" descr="data:image/jpeg;base64,/9j/4AAQSkZJRgABAQAAAQABAAD/2wCEAAkGBhQSERUUExQWFBQUGBcYGBUYGBoXHBgXGBcXGBUcFxYYHCYfGB0jGhgUHy8gJCcpLCwsGB4xNTAqNSYrLCkBCQoKDgwOGg8PGikcHBwpKSwpKSwpLCwpKSkpKSkpLCwsLCkpLCkpKSkpKSkpKSwpLCksLCwpKSksLCwpKSwsLP/AABEIALsBDQMBIgACEQEDEQH/xAAcAAABBQEBAQAAAAAAAAAAAAAHAgMEBQYBAAj/xABQEAABAgIFBQoICwcDBAMAAAABAgMAEQQFEiExBkFRYXEHEyJSgZGhscHRFDJCYoKS0vAVIyQzQ1NyorLC4RY0RFRzk/Elg8MIs9PiF2Pj/8QAGQEAAwEBAQAAAAAAAAAAAAAAAAECAwQF/8QAJREAAgIBAwUBAQADAAAAAAAAAAECERIDITEEEzJBUSJxYZHw/9oADAMBAAIRAxEAPwAzVswFsrQQVBSSkhJkSDcZHNdFFQ6CWauWhUjZSvCeknBQu98IvqxBLZkZE2ZHDyhojHV085R99bKVKQtCyXbzNSwEiebFIEr8SYl7CNHkywk0RmaQeCMw0mLPwVPFTzCK7JVU6Gz9gdsW0UMiu0ROIA5I4y0nC/1j3+/PEuIzzcsP8H3w17YAHPBx53rK7494ONKvWMdZdnthyABrePOVz94j28njq+77MOxwmABvejxzzDuj29q43QIgU7KejM3LdTPig2jzCM/Tt0ZI+aaUrzl8EcwvhCs19lfGT6p9qI9KpobE1uNpHnXfmgc03LSkOfShsaECz94zMUzj9ozUoqOlU1HngsWQQKXugMpuR8afNBSPWVEdG6MM7PM5P8kYUve8o4HNfv0wCs343RUZ2VcigewQsbozOdtz7p/NA6Kzml77MI8CdfvtgsMmEoboVHzpdHoj2oUndBox442pHYYGqTq6o8DBYZBPGXlE46h6CuwQ6jLSiHB37q/ZgWBOzm74TeL0y2TF/LmMFhkFlOV1FP0yeZQ7IdTlLRj9M3ymXXAfQ8TmkRDyXCRr9+eAMgvJr2jnB5r1098OitGvrW/XT3wIAT73Qkkz9zBYZBlTTEHBaT6Q74cCxpgJFlJxEuiGvBuKr32iGPIOc47AJ31wG5SrtCj2GFfCjwwdcHpq74YZBznHpwEG8o6QPp3f7iu+H05U0ofxDnrE9cIMg0x6A43lnSx9OvlCT2RJRl1Sx9LzpR7MOgyCu4ARfFXlUgeBvTzJMtsWqhFTlcqVDe+z2iJfBR3JRJFEZv8AIB54t4qcm1SojH9NHVHqflRRmblupnxQbR5kzhgW0JUJxjabuipkQy0onMpckjmvJiipmV9Kc+k3saECX3jfCsVhApVJS1epaUjSoymPeU+Q5jFXTMvKOjxbbh0JF3KoyHXA6ccJM1TUdKjaPOY5vu3ngFZq6Zl88q5tCGxpM1nsEUNNrZ135x1a9U7KfVEQi5CS5rhCFhUsLthhDjh95whXv7mEqTLN788MR5RMIvjsxoHXCg3t6eqEAiZ1x0cu2O70NJ6Y7Z283fAAn3xhSU+84UER5SdfJdAB4csLSPe+Gwk6TLVCwBnnsgA5KFTl/gx4S95x2Y9+6AQ2tuekEZ4bbfBMib9uOtMPE6OuOBIOYavfTAB2wdo2dcKlrHIZQhMwdI094nHltkXgy1e+EACuQ9cJN+mGy/LHniczQLrTh3tOaY4Z+y32mQ2wARUBRuSCtUrkpEyZXmQhlD88Wyk3g2pJII5Z9ETXnSLmviknFUyVqA4yhLmF2qIhoQJvUr314wwItIcQMTInC/qzmGkuE4Ank75TicKE2L5cpA68YbVWbDfjOIG1Y6hCsYwiiLUdA6eiUoksVSTOd3LEJ/LCip8u0fNST0yibUWVbTxXYSs2bM+CBja16oADDlFXPgrQcKSrhAWRnmDnzRhK5y4cpDam7CUIViL1HGYvwzRJ3daYpurkFKikl9AmCQfEcObZHz+ut3Ti4s+ke+BlMLTlYKKQlTi1JSJBJUbIGYBIhgPAYDm/xAoVWDh8tXOYR4WrjHnhCCyaWNUcNM1gcsCUvnTCS6YYBZNYJ46OcCG1VugYuN8qk98Cm2Y7bOuEAVFV219a36474QcoaP8AXN84gXb4dcJKjrgCgnrylo/1qeQk9UIVlNRpfOpPIrugZ2jHpmAKCSMqqP8AWfdUeyF/thRuOeRCu6BlfHoAoJX7aUfjK2WD3Qn9tqPpWfRPbA3lHpGAdBGOXFH8/wBX9RCf27YGZy7UPagdyMekYBUENWXrOhZ5E+1Df7es8Vf3fajAyMclAOjenL5sYIVzI745/wDIDeZCvu98YSzHLMAqNuvL5H1ZltHZHDl8j6tXrfpGIsx2zAFGyc3QDPgtj0lE9SRDJy8X9WjnPaIydmPWYAo2jG6MtA4LSAqR4d5UDmkbrIlxZE6YjO7oL5wCBrkSekmMpKPBEAUaF7Likq8oJ2JHbEJzKakKxeXyGXVFaG4cboxVgCdgn1QrHieepi1eMpStpJhoKiwbqJ44NL5RLridQMlHFFVvghMwZEEhUuDcJ3TlPVEvUiuWUoNlHON/uVULfDSdW8/8sZWssn1sJSpRSQqV4JxInnEEncIoVsUzVvH/ADQ4yUuBONGh/wCoJz5EwNL/AFNud8AdFGKhMAkbDB43eU2mKKk/WrPMj9YyOTlRg0dBsi8H8SonVniVFWDfwFXFPMe6O+AK4p9U90Fr4CHFEdFRjQIw77+F4Ak+D18RXMY6atXxFc0Fv4EGgRz4ITqg77+CxBMKrc4iub9Y78FOcQ9HfBZ+DEebziPeAN6U84hd6XwMUCf4Ic4h6O+PfAzvEPR3wWPBGuMj1k98JLLP1jfrJ74O9L4PFAq+BXeIejvj3wI7xD0QVLLH1jXrp744Sx9a166e+DvSDFAuFRO8TpjvwA7xemCeXqP9c166O+EmlUb69n+4nvg7sgxQM/2ee4vT+kdGTz3F6f0glGmUX69n+4nvjnh9F+vZ/uJ74O7MKQNv2de4o5z3QoZOPcUc57oIprKifzDPrp7498K0P+Ya9cQdyfwVIHYyad0Dp7o7+zLugdPdBC+FqH/MNesI4K4of8w160LuTHSB/wDsw7o6+6O/su7ogkMUmjrmEuJVLRM9kLeS3K4gnYYT1pIaimDT9l3dELGSTurq7Y01PrxplVhRdUuQMgm68A3c8RF5SoJATR1qvSJqVIcPxZynjFLUmx4op05Hu5ykaz/mOpyRN5LyJDipUqLL4bdAcKGGhvRvnMynzQ+ilU5xSkpKEhCgk2UjOATKc8AZws5hjEhUfJBuQPxy56E2euJrOSyB9B67nYDDdCq2lPpKzSVStLTZnI8EkXS1yiuRVpcbcWVrNhlKzNRPDNon8MJuT5Y1ivRft1U23IkUdvaQSI6azYST8oGxtP6GI1V5NN+EFMpjeW1iekzBibVlSIFKpCbIkEtEcqTOM3f0tUM0StWHn0tpLiiZkzmkXJKr5S0DNEmiove1r7oborZbp7qEtzSUoJUJ8D4syzZzdEmi3h37X+YU1SHF2VOUVGttJTeJKGH2SM8b7cFq+w3SzfepoXyzBejbGQeo8wRfeqczrncJwSdyFiyy+dLiehI7416aTujLVW5n/wDqBXwaGNKnZjkbiBkRViFUVJKZ8JWnCcSf+oBfDoQ/qH7zYiTkEgeBovAmVaOOrTG3U8EQJ/wO39X0GO/BDf1fQYs7A4w6I9YHGHRHFZoVRqlv6voMCvL1sJpDqQJABF3opMGhSRxvwwG90X96ez+J+BEbaPkTLgqcnMnhSLUyRZlozz0xfpyBbzrVyWe6IuQVKCCu14pl1GNxR6S0rBUsMbs0dmSswMc5kQ0LypXR3RQ1lU6ELKUAqkkHXjLRBCp1m/hXAd8YLKJwWly4qR94wZWBWKoRH0Z5wOuOiheZL00ROq3JB15pLgW2lKrUrRVdZMjOSTCKyyUdo7W+qUgpBA4JM5nC4gXRn3YXje5p2p1dbEVyiJBAlKcvKCsSJ4Q4urQTcpsXA3uJ6og0RXCG0dcLD0swmQL41IJ1HqpJxUi48YnONAwhbdVtyVNxJUFAJSkKNxnOZlmu5zohir6akKIIlalLkPT+kSaJc6vUqeOYoPTBYjlAqlK1rSZ8HQZRZIqFqWCvWhqpXbTzp0ifSYtUUxErIISZDboxhpoTI/7MsiUwbyfL0aRmzwzWdSMoaKkg2hZkbRIPCAMWsxM3iVo/hitrd74rEHxfxCGwRc7m7U3Hfspx2mNlXTMmibvcHVGU3MEzcex8VOE9KtEbHKJADJuPLa0HTHm6vkdUTAJQDWDc5S3tWN3kIhNNoc6ZcpO9b7RwpM/KKTYN2YEYaxCabVwdfTw1oITigEm8AEXRbCqGwDJK7y3oEt7kESJkc18OLS/0U0zMb4J04Dygsiech0pEuQjpiwcpZQ6socCSaQ0bONtCm0J5QLzFuKhbkBYJkCkzViCq2Zyx4V8466y2ghdhqaUghSnAJJTIAi43CYE9kaZRfojFlMylnwtCmbdsuqtjASkq1ISuBN+JhNDb3ujUyc7ytI2Jmkfii+otIbJC0lm0pVm0kzJURhakDeBEh+nhtSEKUgFwySLCjM3YyOki8wsvQ69lGxWxZdQ4Glu26O0mQGBBJvujr9YPofW4hhR31DV0lCzJOE5XynKLCiV62pwMtuEYgSRJMxjIknXFoWznWo+r7MJyS2aBRvhlHQ2X/Ci4UyQ4lFqZExJBuAnxjK8R6gH5z7RMW6QNKidZOjRhFNQMXftRjOVmkVRHrqtCyi3ZtXgWZyxnfhqglbilZl+hurKQn44plOeCEHRrgU5XIJYkL+Em4csFHcMoim6tUFJKSX3DIiRlYbAuOyOvpIqr9mGq/wBUZvd9X8oog0IUedY7ou8gEHwJuUvK08dWgRnd3pXy2jDQ0P8AuK7o0mQiB4E1wZ3HRx16TB1IaZoha1c6u6PG1q51d0cseZ+H2o8W/M/D7UcRocVa1c6u6Ahujq+Vv7U/hRBuU2OJ1e1AN3Rf3t/NwhdyJjfQ8iZcEbJIXL29ka1hu7lT1Rl8jkTSvb2RsGWwByjqjqktzGyE+m47IxldjhL2J643brQIN+YRiq6YBccFoYIvO2HFCL3JbKCjt0VCFuBKhaKhw5jhEgzAkMYbyxr9h2i2G3UrVbSZC1OQnPEC6M7VVXmZIWk5iL9F2bTDFMqcoQVWwZZtROkHGObswWple9nV3puFVsRaI4CAJCcxfpnDDuoSA6YXRbiOSJC6IN7tWpAquTp/UTjrbo5aIjgEgQqZOIlKUJbeUnhAkHTEunKTZCRKYJwGAmcTzYQurWl2FqShSgBK0EkgEXzJlISHQYaewiTU7yraiDeU9JOgazD6qjfSSVXGSbzPEHZDFQfPJ9H8Qgi1lRQpCiLRKbMxcR4wJEhfPPPXGijFxt8ktyy24Mf8ZO0fFtFRx8WyR+VXMdEVdMUQqzO4ADVjF/WC1M2uAbClKCZyuA0AzMp9WMZqln4w7e2M8aKTCJuUpJW9LQjMTnXoIjZZToO8YjHQRmOuMfuS3qfmJ/N3Snx9MbLKZMmRwbN+MgMx0GPO1H+jqiYOjfvPo+zGgsXRnaO5Kkj7HdGjafEQamJc/fF2UqLiXVlS/J3sJMx1Q3S1HeGyf5Mc2+NxqKsYMnwRK267Kd0wQACNUZdVBpK0FKmSnemN6TdO2QtJu5jza46lJN/wwaoVQChSwtoSbNJZCQTfchc5id2MX9cNDfaKc++kfcJ7BzRQNUGlAl0MyVvrSw3cAbCVAm6WnpMWy3KS6qjqWyE726VK4U5JsgA4618wiZVd3/1AuKHsl6E2WGlFIKgpZnK+dpScdkaEoToPPGXqSg0xtxLRsJZSVm3cSoEkgYzEydEXaUupN81aCDLoiJK3dlp0uCUpsSwlGZoFxcGsdUXZU4ViaTZneTs0RT0JPCc5OqM5Kik7K2vyQgEm4OIlmkLsdN84N+581KhjW44emXZARyl+YOopPSINe5pTA9VzTgFkLLhlOflqGPJHX0nBz63mDLd3X8vY1Mp/GuNZkNLwFm8+Lm+0rUYx27mr/Um9TSPxLja5ED5CxwgOBhLWdYg6jgrT4Lzg6Ve/ox4lOk+/owsDzuj/ANo6QeN0H2o4ixhdnjHo9mAPugq+W0j7fYIPi58boPtQAMvz8tpH9Qx0aHkTLgvtzShIW06VC8LA5CnaI09a0ZKLASJWpk8l118Y/c/rVltl1LqiLSwfFUbgnSI09b1s26W96Mwm0DcRiARjHbLg5vZBeNx2CMbWoG+ObERrX1cE7BGRrIgrczfN9UTEZXspvwxiYxQ7UwU7M8dq9uSVX6M0TVBQdBnPgJ8nUJ54piKakUEtuDMCRHqcklCVhQxAkD4pl1G6LiuWypbRMpTSk6jEisaiS4gBNlJCgZgY3Gc4z7iXJooNmVaotpK5CZGrRhzxKoVYUlptTSHFobct2kZlTTJWIzi66LKiVO4yu5RIURMWe2/XCgxapSUuYTIF8tnSIFqJukN6bStkTJ5n4/YUD7wgn1jR02LE076qUkpzSneejaQIGtXsJ8IcBE02lCUzmnnx0RphVTRvCZGXGV3x26OjKatHLqaii6FZV0Jzwe2UqklclJAvCJK4V2ImeiMHSU/GK29pjcP0NsDDbw1d8YenOfHL+12mFq6UtNb+x6c1N7BI3Ihe/fL5vR5+mNllVLehIzv1aDojIbkN+/kAG9GMtCtMa/KoHehcBecLOg6I8XU8zviYZiiBbxM1ApSMDLGUXJpIDqG7N6woz+zZnn87oijo70nz9kdkSqRSPlTJ8x38kCpmjJD1YBFIDNg/NqctZrjh76Yq6trwUlZCm3GuBbTwiApIkDKQGkXw/SqWDSwRL93cHOpMVWTLyraN9vlRpNBMpWLQna87CNFFVZm27LGoq9D6ghTa25pKkKJtBYEgZKIE8RE6gVgl1TyQCCyqzjjcb8LsCOSM9kkHA60XDcGDvQEvEK5KJ1zHVHMlqdOl0m/5wLV6rhAnyHphyit/8CT4J9VZQqdcQFtKbS6FWF2phRTjmEOVdW4ecQ3YIWouhY3xXA3synrmSNEU2TIWp2jhw8BKHS0BpBkq1rx5hF3VFFSmn0lQu4KOdd6vwjngkoqwjbouxQACDwrvOUegmKOjoktzaD0frGmU7MSjNUeYW7Mzw/SMGzWirygVJhWuXX/iDRuTNyqiizzpUedxZgJ5TEbwqernndBx3L25VTQ/6QPOSe2O7pPE59XyBRu4K/1NOppH5o3mRiPkTFyfETjs+yYH27Wr/VP9tH5oIWR6fkTHBJ+LRfPzR5wiNfgcOC63vUn39GPFrzUdHsx6Xmq51e1HvRX9/vjkLG1t+aj7vdAAy6Py2kf1VdcfQC9i/vx89ZaK+WUj+qv8Rjo0PIiQ9kswFIXy9QjXUZiQ9I/hjM5JD4tXpdkatvDlP4Y6WYsj0gcE7BGMrMcJ3VY6jG0pGB2CMRXRkp3a3+FUEQHKFXhUEoUcM0pzu0w/SbJkUTBvnIkA6Loz1CpQQsKInLNhFqzXwAvRPHPruzRE1JeJqmnyKpCL03kzUM8PCjEkAKUTmH6RDVWAWtJs2RaB5Bti8qWs2/CGUg5zNUxgAdEZtTpFJxscoLCwDaC788jsuOaKin0FQkrh3HG/E4X6YK9Gpbe/HhpkEJvmB5Ss+BinyvpjSWyQSRaAOBvJmMNhjJSeQOgb1U+pLilCRI4wmL5zu0xoHaydnwbF5V5OYYZ4q6gAU46ffyo1RogMruNHoR1JxVJ0c0opvdFAutns6WzcD4uky0xnqb88qcsc22Nq/QkywzJ64y1eUcJeVLThymB6k5eTsIxSewQNyBQCX5kjhI6laQY1uVixvaZEm85xo1ARk9x0kJflIcJGJIzHQI12VwKmwFSI4WBJxAGcCPM1fNnXEHymDbKrBnhMKHVOGKbQQ7Iq3wFIMikjPKebUI0e5dQN7XSQJEfFi8/b1GN4qhJOLbR9XtTDzrgbBCirgFhRLswmxfeJacMYZodUpaVMLcJslImMAcZQX11U0foW/u90CLL+mrYpriGjvaQESSJSE0Anpi4SctkS6HaOwG97k4fi0KQJpxCiDpuvEM0CrktKSUrFpKVJVwZFVozmb41dR1YhyjMrWm0pTaCVWpTJSCbpxIXUjeZJHpQnJhsY2jUOxvPxiZtFfKFzmB0RLozpQ845bB3yxpusgiL92pUaD636Rj8pa0FGfDYbSoWUqmSZ3z0bIe89kFpGmo1ZEkCYvMs8QaMvhumUsOrGM/Ra/wB8Mt7A2K/SLapHrYcVKWF2uV+2M56ckXGaexAygaBbXLyinnmAIP8AkExYq2iJxkw3f6IgD1ixbSROWEyMZTvlrkI+gclWrNCoydDLQ+4mOzpPAx1fIBG7Or/VVakI7YI+SawKGxNR+ab0cROqBLuoU1S6zpBV5K1JGxJsjqguZKEihsXgfFN5jxE6DEa62QQ4LXfU8b8PdHi6OOPuwsKVxh96O2laRzq7o5DQZW4OOOZPfHz1leqdMpH9Zz8Zj6HWVeb6x9mAFWNVrpNYPNovUXXjzKUTG+i92RIkZIH4tV2c/ljVoXdhnPVGdZ3PKUjAHkWR2Q6nIympw3wbHD3R0ZxM8CzpK7jyRiK8Xe7rU3+FUaFzJOnZw6fTnEJ3ImlG8tuGcsbJwwzwKcQwZkFtkGREosF0X4lJznNtJi6cyRpM5ltROtCT2wtdS0uUilctFgDqi+4h47lI3R5WZkXqlKerGILrKm1SM0qHRF+vJx+YNhUx5hHVDTtQvEkqQSTnsq7ohT35Lkl6IdXuLUQLa5aLatevVEh1xd6CpRAtGRUSJjDHaYeo9AebPBRL0VdojjtEdJJKRfPMRjjFZIzaY5k3cp3Z7UbJtVw9PqjDUNp1tSiAnhYz5e8xaJrx4eS2cc5z454LQsWXzqupHXGSylPxqvtdpiYqu3T9GjN5WiKmtHVrUVFNkEzuM9MO0Ci7CLuPD4t+YJ4acLXFPFjV5WPBLYkCJ2sbWgcaMpuPA72/K7hpzE+SdBEaPLWYQmZzKzEcXSTHn6nkzoiQdzlSZPTxmmcrQ40sI2dtOk+se2MXuakyfIMr29OhWiLfKyvV0dtJsFxClSckVXJIwOBFo3TGvORERVlqOUqRNoNdNOrcSF3oVIcKU0yF4niLUxPZyiDdNV/qDsr+C3+BMaykJDj++sOWHGiQSlImSJSQUhVlRAJSSDIgSzTjE5fvFVOdJlOTc5YT3tM5R1acMZBqxUaoJOTcvBGJmXxTecDyRpESaRSW0kBSwCcAVY9EM5NT8EYlL5pvPLyBqh2m1cHFBSpTTherTO+Upxlte5kNuS19MC/L8/LB9hH5oKjiTp64Fe6B+++gjqMa6PkTLgYqIDhGzawuO2/ojR1I+lSXLAISDIgzxkCZRmaprJLQMwSSRhoz46o0lSvoLay3ORVfPTK/vitbxFp+RErh0hpSk4gpPTfH0fUYlRmf6Tf4Ex85VmyCkpJshSkpJOYKVeTsnH0rQ2rLaEjyUpHMAIvpPFj1fI+Z8s6tcep9IKUm950TwEt8VLGNRVOWLzTSG/BUKsJCbU5zsAA5tUQa5WDSHSRi6v8AGqK/gzI/SOWevk6aFFVwaxO6IqUzRU8iuyzOHW90UH+EPIs+zGKsJndaAwxhG9CYkonWTLpic4/B2zbHdOZwLDg08M9soxNSVyhisF0hxJKFlxQSLlSWZjGWYwre1HFfi67jHFUty4BR2yu588XHUivQrZvG90+hZ0OjlH/kiUjdHoRzPc0/zQN98cuvF2EwMeaOopjiQQQJGU5gaZ54MoBbCYndAoB8p0bUH9YdTlzQD9Koegr2IFiKarQk67IhJp50J18EX3bILgGTCynK+gH6eW1Cv/HCxlNQD/Eo5R/6wJRSk/Vons0bDHjS9DSZ6gem++D8DyC38OUE/wAU1ylI65QpNPoZwpLB9JHtwHi9O+yjkBEKL6M6BmwJhfj6GQY0po6sHmTyp7Fwv4PZOCmjzd8BU2J3oVrkoR54NyEkr5x3Q6j9DINRqZs/VmEKybbPkNnn9mAkhi/xyNAIB55R55BB4LplsPfBS+hkGdeSbR+jb9/RjO5b5LtN0J5YbQClIkRmNoDQNMDoF3M9L1uwwy+68oFKnCoaLSiDouJilFLfITmjcbkCZtPcG1w05gfJ1kRfZaXJSLNngqzS0azAmozzzXiOFE8bCiie0DGNHVlMeW0suuqcI8UqValpxwzROpFP9JlQlbo1u56jgPcEnhIwtaFcWNDWNFStJBSogzBB3wgjOCDApZrmktE7w7vQJkocG8jA3g6Ykt5W1lmeSrals9kKGm2rsqU6ZqGalDayc3kAJslAlI3gTJzTObbA2y2/fXdiP+2mNO7lXTwhBSEKWSsL4IwErEgCMxVGTrejUl91bq2+EqU7IkLgAJXnMNMdEI07ZMtRy3YWMnSPBWBf803gTxBoicsaj96MLVGWVIYQlt2jiylKUghRBuAAMjOdwzRfIyjWsTShEj5xPdHPKLTBMsXU+b19pgVZdj5aq7BKOqN85WbysA2OQntjLV1ku6+4XbabRldIyuEhKNNJ07YPcxs41WSyviV/b/KIraRkjSE4AK2EdsotKioq2m1JcSUkqnI6JCL1mnAIL9Hq7PxZ1rQOcgR9ONCQA0CPmmmG9A0utC8A4qAzx9MCL6TwFq8nzlT1nfVk51qP3j2RFCCf1ji6RNRvlecdZMOBy0JT1+8o8t8kJiFNyBN2r9I42gGU755geaHy2Bt1iWa+6GloGJx9/wBIQxkplqE7px1a9s9EueFoJ1Zr46pQmZ5/f3MXYWMl4DMAdov0R5SyMwvjjkp3jDp97oVvowlIDl98IdiyEqe8331CEh3SOgQ8VDGabsBn04aISh2RlOYunIgnZqMFhYlMsLuaXKZR62lN4lnwjy1gAHSTdO/NmzQjwhOjPBYZnnHLV0idl3NCUsAGczsP6Y4x22md+fRgYaTSgD2/rDtickSltpHvKUJNHTanp974jGldPX7zju/TGJtQ9xZ/B5xoSuMr9HPmhG9X43cvTDQUTeJ8xMPJozpFyFnYg81wgpgpDiaOkYmeztlfHAyMLvWzQ+ion1fQr5pD3wiS3krSDikD0hBTKtv0VKkDkzZ7tkWVVtSbXyRJayRenwihA5SegSiV8GFhJSVBUxOYEtXZDxZUF+jN0ujzVEdDJBulPs1xqqDUKXgSpREiRIS1aYlnJNnPbVtVLZgIpRlQpxtmO3xwYKIlmnyw4aYsGc8eXNo540r1W0dCkiwJG68qMjKd40SiPvrE5b2gYkGyCJYcpvBlqi8WTRTitFgSxnmIEPorRZACUXjRO/3HVEo1ulHihM8JAahIaziZ4RNodeiaZjxpJnPFROA0CWnGHi/o1/RFBpK1CRSuey11YRNQ4sfRk7Ji7NjFomke/wDiPCkieAlq0Q6NFRBM1pKUghZuA0+98VVZBRmuXBSbJ1G+UXFIrWw63ZTMY6zcRjmxnFTXdMWWlFRlviwbN3J2RnJTi6l4yWzHGV7R5TJGTdHC6U2FJBFpJkRO+0JG+D9AJyOKfDGQc6k4mV9oQdRHV0fiydXkhO1BR1eMwyra2g9kMKySoZ/hWP7ae6LUx2OrFfDMpHMiaEcaM1yJl1Qwvc9oB/h08hWOpUaKOGF24/EBl17mVAP0JGxxz2oYc3KaAfIWP9xXaY2EehdqHxAYV7ccoKp/PCfnjtSYZO4vRJXO0gZ/GQf+OCBHoO1D4AOHNxGjnB97lsH8oiOvcMbzUpwf7aewiCfHoXZh8FSBW5uGiUhS5f7X/wCkcTuFJ8qlE7EBPaYKsehdiHwKQL0biTY+lKtt3UmHU7jjQzJO1S+6CXHoXYh8GDlO5YhODTJ5z1iH05BKT4rTQ2WR2Rv49B2YFWYP9kXhg2nkKe+EnJqkfVnnT3xvo9D7MQyYO3KhfH0S+QT6oiOVe6MWXv7Sz1CCfHpQuyh5sEziXB9A+TOUt6WOsARU1s0on5twXSvbULxyQbo9EPQv2CmAmhUwNAhSV3kmcrunZDVLynCRNKVE6xLng9yhBYSfJHMIF09ewzXw+Yq8rBRVa8S7DHNIyOuKmk1mZiRlIZp6B780fVjtWMq8ZptW1CT1iIi8mKIcaLRztZbP5YpaFeyHTPlR2lqVqult95QtikKB0ylySj6icyHoCsaHR/7SOwRHVucVcf4NkbEy6ob0hHz/AESsXLkhRA1DP7iJJpTpuCyZcm2DodzSrv5VI2KWOpUV1O3O6AnxWJYYOO+3HNLpp/US7Aypx1KryoKGN945M10N21OXqJJnnzYQR6dkhRUzk2f7jntRRvVKygcFErz5SjmGkxi4OK3L0n+hjJdM6wow/wDuT1k9kHwQEclGgKwo930o/CqDYpoHEAx19J4v+l6nkf/Z"/>
          <p:cNvSpPr>
            <a:spLocks noChangeAspect="1" noChangeArrowheads="1"/>
          </p:cNvSpPr>
          <p:nvPr/>
        </p:nvSpPr>
        <p:spPr bwMode="auto">
          <a:xfrm>
            <a:off x="63500" y="-866775"/>
            <a:ext cx="2562225" cy="17811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447800"/>
            <a:ext cx="6629400" cy="40909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440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181600"/>
            <a:ext cx="9144000" cy="1524000"/>
          </a:xfrm>
          <a:prstGeom prst="wedgeRectCallout">
            <a:avLst>
              <a:gd name="adj1" fmla="val -981"/>
              <a:gd name="adj2" fmla="val 16069"/>
            </a:avLst>
          </a:prstGeom>
          <a:solidFill>
            <a:schemeClr val="accent5">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government redistributes income through welfare and entitlement programs, </a:t>
            </a:r>
            <a:r>
              <a:rPr kumimoji="0" lang="en-US" sz="3500" b="0" i="0" u="none" strike="noStrike" kern="0" cap="none" spc="0" normalizeH="0" baseline="0" noProof="0" dirty="0" err="1" smtClean="0">
                <a:ln>
                  <a:noFill/>
                </a:ln>
                <a:solidFill>
                  <a:srgbClr val="000000"/>
                </a:solidFill>
                <a:effectLst/>
                <a:uLnTx/>
                <a:uFillTx/>
                <a:latin typeface="Calibri" pitchFamily="34" charset="0"/>
              </a:rPr>
              <a:t>suc</a:t>
            </a:r>
            <a:r>
              <a:rPr lang="en-US" sz="3500" kern="0" dirty="0" smtClean="0">
                <a:solidFill>
                  <a:srgbClr val="000000"/>
                </a:solidFill>
                <a:latin typeface="Calibri" pitchFamily="34" charset="0"/>
              </a:rPr>
              <a:t>h as Social Security and Medicaid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8194" name="Picture 2" descr="http://blog.nj.com/ledgerupdates_impact/2009/02/large_lin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228600"/>
            <a:ext cx="8001000" cy="48006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94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770418"/>
            <a:ext cx="9144000" cy="1066800"/>
          </a:xfrm>
          <a:prstGeom prst="wedgeRectCallout">
            <a:avLst>
              <a:gd name="adj1" fmla="val -981"/>
              <a:gd name="adj2" fmla="val 16069"/>
            </a:avLst>
          </a:prstGeom>
          <a:solidFill>
            <a:srgbClr val="FF66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government protects property rights through the enforcement of contracts in the court system</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9218" name="Picture 2" descr="http://t2.gstatic.com/images?q=tbn:ANd9GcSPW54SYpLq6_jknGcyPY_5ETg0b-S5EAZvFUjPRdI-bxd_ZH3v2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8382000"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72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29052" y="2967335"/>
            <a:ext cx="4685899" cy="1754326"/>
          </a:xfrm>
          <a:prstGeom prst="rect">
            <a:avLst/>
          </a:prstGeom>
          <a:noFill/>
        </p:spPr>
        <p:txBody>
          <a:bodyPr wrap="none" lIns="91440" tIns="45720" rIns="91440" bIns="45720">
            <a:spAutoFit/>
          </a:bodyPr>
          <a:lstStyle/>
          <a:p>
            <a:pPr algn="ctr"/>
            <a:r>
              <a:rPr lang="en-US" sz="54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Economic </a:t>
            </a:r>
          </a:p>
          <a:p>
            <a:pPr algn="ctr"/>
            <a:r>
              <a:rPr lang="en-US" sz="54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Fundamentals</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val="3217690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3855" y="4876800"/>
            <a:ext cx="9144000" cy="1524000"/>
          </a:xfrm>
          <a:prstGeom prst="wedgeRectCallout">
            <a:avLst>
              <a:gd name="adj1" fmla="val -981"/>
              <a:gd name="adj2" fmla="val 16069"/>
            </a:avLst>
          </a:prstGeom>
          <a:solidFill>
            <a:schemeClr val="accent1">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government resolves market failures through regulations, legislation, and the providing of public goods and services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105" y="692727"/>
            <a:ext cx="5905500" cy="36957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49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0"/>
            <a:ext cx="9144000" cy="16002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Government regulation affects consumers and producers by limiting what is produced, how it is produced, or for whom it is produced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1266" name="Picture 2" descr="http://t3.gstatic.com/images?q=tbn:ANd9GcTSJJGqUEgsjTpAkeDiOPouUGQzTLbj-Mb_ZlMMNm40VCeUCVci9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752600"/>
            <a:ext cx="5562600" cy="36576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Rectangular Callout 3"/>
          <p:cNvSpPr>
            <a:spLocks noChangeArrowheads="1"/>
          </p:cNvSpPr>
          <p:nvPr/>
        </p:nvSpPr>
        <p:spPr bwMode="auto">
          <a:xfrm>
            <a:off x="1066800" y="5600700"/>
            <a:ext cx="6858000" cy="123825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000" kern="0" dirty="0" smtClean="0">
                <a:solidFill>
                  <a:srgbClr val="000000"/>
                </a:solidFill>
                <a:latin typeface="Calibri" pitchFamily="34" charset="0"/>
              </a:rPr>
              <a:t>Examples: narcotics are illegal to produce; child labor is illegal; certain products (like tobacco) cannot be sold to children</a:t>
            </a:r>
            <a:endParaRPr kumimoji="0" lang="en-US" sz="30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4162814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5181600" y="1295400"/>
            <a:ext cx="3505200" cy="3505200"/>
          </a:xfrm>
          <a:prstGeom prst="wedgeRectCallout">
            <a:avLst>
              <a:gd name="adj1" fmla="val -981"/>
              <a:gd name="adj2" fmla="val 16069"/>
            </a:avLst>
          </a:prstGeom>
          <a:solidFill>
            <a:srgbClr val="FFC0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“Productivity” is the amount of</a:t>
            </a:r>
            <a:r>
              <a:rPr kumimoji="0" lang="en-US" sz="3500" b="0" i="0" u="none" strike="noStrike" kern="0" cap="none" spc="0" normalizeH="0" noProof="0" dirty="0" smtClean="0">
                <a:ln>
                  <a:noFill/>
                </a:ln>
                <a:solidFill>
                  <a:srgbClr val="000000"/>
                </a:solidFill>
                <a:effectLst/>
                <a:uLnTx/>
                <a:uFillTx/>
                <a:latin typeface="Calibri" pitchFamily="34" charset="0"/>
              </a:rPr>
              <a:t> output produced with a given amount of productive resources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ggSBRMUExQWFRQVGB0ZFxgYGCUfHRwaGyEiHx0jIhwfJycgHB8jIBkgIi8iJCctLCwsIB4xNTAsNSYsLCkBCQoKDgwOGg8PGiokHiQsMC01LCw1LSwpLCkqMikqLzUpLCksKS8sLDUsNCorLCwsLSwsLCksKiwsKTUpMS0pLf/AABEIAHAAcAMBIgACEQEDEQH/xAAbAAADAQEBAQEAAAAAAAAAAAAEBQYDBwIBAP/EAEkQAAEDAQYCBAgKBwcFAAAAAAECAxEEAAUGEiExE0EUIjJRBxYjQmFxgZEVJDM0YpOhsdHSQ1JydJKywRdTVGOz0/BzgoOU4v/EABoBAAIDAQEAAAAAAAAAAAAAAAMEAQIFAAb/xAAuEQABBAEEAAQFAwUAAAAAAAABAAIDESEEEjFBEyJRcTKBocHwFELRI1JhkbH/2gAMAwEAAhEDEQA/AOhoXYLD7yjU1eu1SqPQMiLYi63APnFR/Gn8tgLjoHDUVQ474ioUNFJ16qDJ6up1s4UiCE8vx09Nodd6pM+rhuWfNq1tFXxQOCto/jD5mpA1UnTqOajq6H02eN3U5I+M1P8AGn8thkIoK1wqonD4kz5V/c9zy7YXqk+NlGNYKaiR3wlBFgsL3W4biB6TUDyjwgLTGjq/o7mJJ7ybfbwulzxqox0moOZL+pWmRCUHTq6TztSyFegUXeVJ8WV+yfuNpS6qVSsMUyjqSy2ST6Ui1dWXCvoq/jNT2T56e4/RtP3DcrisJUquM8MzDZgKTAlI0Ay6CzEchBS0kQIUxVU6vGAp5cEGOU51CbLr2aUmgcI0ISSCO+1FVXS4MUqTxXPm6TJKZ+UUI7O1ll/Xc4m6nTxFmEE65eXss8yU7ThZ74RvGfRK3EWFZUrpbgkwCmB7LNH6Vweer3J/CyxtDnTXRmOhTyT+r6rNF5Jbjv7FJBjQHZ6+4XmtUQwCDHXTt+0JsRbGoYqVJSEZlKzp0CQfOHKLF1dHUNuhKlawDAymJ74G/otYOO449PuoLBsBvs/ZdLVeL8fNnx7Efnsrua8HBUVUMPGahROidDlRoetvz077VzrJ7rILlbPSqz95V/Ii2KMrfOEFe95udMpJYeEVAI0Tqci9B1t/ws7avl6R8WqPcj89lt+D45R/vKf5HLOWlHNbqUbqSvC97ui4wBTvq8o9qAjm6uRqvkTHrFtK693fGqjPRnwQl+BCJVKUzHXjTfW3vCiz8BD/AKj3+qu21ao+NtF+zUfyIsIjCMHZRlRfFR0VXxSo7KuSO4/TspwzXu+J1IBTPqAYaAUAiD1BqJXMH02pXieiK/ZV91l+DgfEii/d2v5BauQVbBCmqiocOMVfF356MnqwmY4qte1EcrLcSrX8Bvyw8kcNUkhMDTfRVrBbU4+V+5p/1lWFxdSHxXqTGzK/uNjMeaOUF7BYwoiveQhMrQtA71ZR96rLWlXWKxai8lwqywhtQnQRqr8LWV94bpHk+URmjbe0BV4domr+XlRATlKdfo6/bbTgLnvaKv8APZIGNgBsfn+0zcvFzh5UANp7k8/WdzYKqXCk6HsjYeuyy8b0qG15kplpKglZ9J7rM0vNuUiFpMgi2i57HAsYchAmaRHZGF15WF7sy9lf1zv57I7nw/RGoqwQ51alSR5ZzQZUH9bXU7m1AKu+sutM3/7P/wAWT3I/enSKyKdBPSV5pfAg5EaDqaiI19dvLWFtkFL78uKjTWUkBYzVASfLObFC+9Wm3Kx4uCgnZf1zn5rY3+5efTKPMwgfGBlh8GTkXA7Gg31sWp29c3yCPrx+SxGkITgfVKsOXNRquYEhZOd0fKuDQOLA2V3C2tVc1CMTUohcKS/PlnNYSkjzp91ssPP3iLnEMpIzu7vAa8RU+b36W+1dVePjJSyymcr2XywjspmTl00t1Cl1mynjuH7t6Mrqr7Kv07ncfp2Gwvh6hVhSlK0uZyw2VS84NconQKEe6yvEeI65uhLZbShTgICku5iBzMZRvsDNj8OX9XOXakIbS4UjrZnckezKZsQ6d3heL0pEvm2rROHrv8d1JhzL0VKo4zm/FUN807cresU4bu9OFalSQ4CllZB4zh1AJGhXFvDdZenjuo8BGboqRHH0y8VWs5N50i2+J6q9jhOqzU7YTwVyRUSQIMwMmpsqjcoO/rouxi7FOEL00A4zmqjsO3/zW3OHeKpYQiS4swnUnU7mTrAtQ4uxA7UV2UgJQ1IhK8wKuZzQJ7ttNbY4IoqpyveeDIWUBKUZnAiErBMgQZmPdbcirSwbz8Tkg65H0OAgb4w8w1c6UjMeu2FdcwSVgK0mNfVYOnuBLJWApWUmUjMRHfsdbVWKGq34PTmZAHFa2dB/SJjze+w1WxVTq0B/5B+Flo3MLrIQJWyBtA/X2XTEV1PHbR/EPxsrw/UsdJrZUkTVLI6w1GRHp1tqi5rq/wAOx9Sj8LL8PXPdhqqyWGTFUoCWkmBkb0Gmg9Fs4grTBC3xC8ya2ihSTFUkmFDbhuenSx7j1PPbR/EPxsrv+5rsFbRQwyJqkgw0kSOG5odNRbxdL9wVFc4hNOx1FEDySOsBz25mbXY1xsgcKHbcWh8OuNC5B1k/KPHtD+9XHO2F61bKL/pllQyoQ+SQQfNTHv5WJw7cl3G4gSw0TxHt20nZ1YHK0tjNF3fCyEtttpLUyUoSnrKjTQcgPebMaeJ0zg0fgQZCGWUmv6+HF1KnSJUowlPo5Aeof1swwHiFHS0qGiV6EdxtvhO4kOtrqXUhSMqktJUARsZVB9wtKigXRuUqx8lUMtqB7nMon7fvtpO1LXSeD+yq+aCI/Lu75XX2qprx5UcyY6IkTI34qjHri2eNb9YRh5TYKVKeBRAMwk9omPQY9tkVxooHL1LzjLWQU3WUW0kZw4SqdN4I13Npi+K9hVa46EJbRySlITCRtoANf62U02kLpSH8N5RZJabjkr9dl29KvptiQlKus4SYhsb78ztbpd0ikRiKsSkoCAKdKesIhLcQO+LA4IwnTN3KFvtIW871lZ0BWUeakZgYgb2Luu5brOKq4FhkgcCBwkwJbMwI0my+s1BmkscDhFhYGNpD4wDJulMKSTx2NAoHTipnn3WzrWWjPWT/ABCxWMLju0XIkpYZB6RTiQ0kaF1E7DnYupw7ds/IM/VJ/CwmSEFVkjBCHSm/o7dL9W5+ewFw/DXSavKqmB6SrNLbhlWVG3XECI09dt67Ft2IoipDiXFaZUpOpn8LZXRe1E2XluOoQHnlOIk7pKUj70kWkxnbv6Vg7NdoHHFTe6KFgrcYniynhoWlQ6ikkypZEAK7uYtDXffztPe7agkpSTCFnZUHUe/n32a4qvlFViBICwlCiGm1E6BPnK9up9gtT35Q4XqMJppg+0nhphpU6hQ9nM72dEn6VgaOTk+3oh7fFNnrhfBfFYxhjiNLZLZWrKlSFFzM4orMkKy6FR5RoLRTFHUVV8pp0KAW5KlKVOiRqomNdf62UXbfihTLbcVq2Tz0VBifXpa2wqLrp6+kcW83xXEvKd17IKUhCfZ99rukj08JMRy76BV2ukf5hx/1UK6C927uyJVShKUEABtzQAft2mX8P3hV+D1hEsABltTfVXmEJEDNmiTtMWtKzENzdGV5dvsnn6PVZPh6+rsThalSXmwpLLYIzbEJFs0EeqKQRwFC3HfdR8EONKiey4D3jnb8LrfqKWoUnLw2G1LXmBhSoJCRBBnnNssYLp28aBynUhaXkDOAdAskifsm1aX7pYwG8yl5srLS8xntLUDP26ey2lJrA6DaPiPPyQREQ++lXt/D0dul+qc/3LAXX8OeM1ZC6bN5HMS25B8n1YGfSBvO/osQjE10j9O377B3ZiO6hiSsUX2wFcGDO+VuDbLcAmWkrbFKb8+B0510pHHY0S24DPFTGpWdJ3s2XT4gPn0n1Tn+5ZNifEd0rudIS+2Tx2DvyDqSfcBZ7413JPzhv3n8LDROQuc3/WVN44oSwyo5dRmnsoHaX61bD2WVXNiCroa2qoXCowVJQqfRP3Gffa3wrgusp7vzl5TbzsFwBCDHckFQJ0++yStwGqtqXyp9QW3VKGbIkEpyoKpgbwdOVnzqBvAAtoxXqP57S4jwb5QuGLpiopKpWhXUhDfoQEOSf+4j7BbqLbys2599pC9brqm3qJKX1ZQ+lKRw2+r1FwR1dwBz01s5RQV8j4059W3+WwZHmRxce1IAaAAlNz4TuyoSxUOJlxp58juV5VyJ74Nnt5KJxfRa+bU8/oIsnwxSVxuQRUrT5R4QG2+Tq53Tz3trWUdf400g6Sskpfg8NuRCUTHVjX02ARhFByqWrnoq9T2Vc/QbJMLIPiVR/u7XP6AsU/dt4dFV8bc7Kv0bfcfo2W4Xu6uVg+kIqVpBYbISG24HUGglM6em3Am1BFhZOtA44M6xSpInkeKq3zEpV4r1Ov6Ff3G3hV21vjoodIXPRUnNw25jiqEdmI599s8S3dWpw1Uk1CyA0swW0QdNtEzYodgoRbkJ0h1Ubn32Bul4+NFbr/cc/wDLNvBoK7/Er+rb/LZbd1NWeMNWOkKEcKTw0SZRz6sabaWsVVveU7xU6TcidT84p+f+ci1El5U7n32hsRU1aLpSTULV5djQoRHyqddEzpvZ+iivCfnbn1bf5bCIyig4Upc941owVQuBDr63qjhuErcJShTiwVGDplAG+gtrS0y2r+vgNIcdLYacba4q9VqQSQNZ6xA+y0deeO+B4NGGqWpyVSHlhxKR1ggqcOsgiJKfssBgzGobw7ei3qgiqeCVNlROZS0hWxHrA5W8I/TawiWUE5cQBbrP9Rua6FXkdLTBbgKyrbvS74S7uQ4p1vOwXnWA8uEuJBjztNZTIiY9JsNi283X/B/WPoK2HaWpW0hTTqxKULCdROsg++y5/GGH0+FOkr0uDK6zkfABJaXlgZhG0EDSeybY4tv642sBVVOzUJqHKqoU8AhJhAWsK1J7oj0nlaIxqvEhvf8At/ux5nbgfYUM8ilxDaPCu1u0ox38HhrK2unL2ZLi0kKKyDsee8jWdbSbKnv7N6V0uOKdFaGuIpxRXkLpSRmmYKQAY3s3exbhEY26d05BysFrhBCiT1iqc32RHttN4cxFcL+BkU7tQmmcaquP5RJ6yQ4XNI02Mb72Wh/UiNpp9Asu93PnvB+V1jhSQ2+u1Wppyrws1CCt0tM0qXEtcVeQqJgkjNB0nfvtIXl4SbuGH6N9oxUIJS5SoccS3kyqAEA5YScpEeqzCj8INwK8KtS4XMrLlOllLpScpUkyeUgHWCe702j8YNYXZwbTsUym36oKl15tJEphW5PfmTp6LO6SOUysbOJLpgFXVbXbtx96vu6VXVWKVp4RcSmnuyl4beVysaEuh1YWgShUAzJEqOhs/rWWV+ER2jJVkdocyUlaoz51JJiY2V9gtzXwj3/dtRTXYGXUrLLUOQD1T5PeR9E+61De+N7o/tmpalt5KmAyW3FgGEzn30nmPfYXganwGBu8HbIT8XII2/QY9VPlvrpG3Mt1OFbnDi3FO1NR5QqcVJQM5IPW27Olv13X0hHhjqKIt5kuuAhRcVKQloEAa6iQd++y3EWLrjOObqDLyTTUxUpS9YSVHnpyCRy52VNYjuoeHpVVxU9HzE8TWPk47p302sRrNRIHvcH+aN7gPNh247R71WFFNHpyqBjF1O74V+hutBLIW4z8oo5lggtqgnRQKIBH61hcT1Nbd2DqZhbzqqp6oUSsuqKg0hcfrecMvvVaBvy8WVeEZ19tfUNTnSsTtnkEc7PfChftFV+EBlxhwOthDaQRMA5iSNY759tn49PK2eEAu2loJ5+Jt8k+pdkf4VSRRX//2Q=="/>
          <p:cNvSpPr>
            <a:spLocks noChangeAspect="1" noChangeArrowheads="1"/>
          </p:cNvSpPr>
          <p:nvPr/>
        </p:nvSpPr>
        <p:spPr bwMode="auto">
          <a:xfrm>
            <a:off x="63500" y="-523875"/>
            <a:ext cx="1066800" cy="1066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19200"/>
            <a:ext cx="4343400" cy="3657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904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0"/>
            <a:ext cx="9144000" cy="2514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Investments, improved</a:t>
            </a:r>
            <a:r>
              <a:rPr kumimoji="0" lang="en-US" sz="3500" b="0" i="0" u="none" strike="noStrike" kern="0" cap="none" spc="0" normalizeH="0" noProof="0" dirty="0" smtClean="0">
                <a:ln>
                  <a:noFill/>
                </a:ln>
                <a:solidFill>
                  <a:srgbClr val="000000"/>
                </a:solidFill>
                <a:effectLst/>
                <a:uLnTx/>
                <a:uFillTx/>
                <a:latin typeface="Calibri" pitchFamily="34" charset="0"/>
              </a:rPr>
              <a:t> equipment, and technology increase economic growth; as businesses become more productive, they are able to lower marginal costs of production, leading to greater efficiency in production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3314" name="Picture 2" descr="http://misskatda.files.wordpress.com/2012/10/computer-offic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2239" y="2667000"/>
            <a:ext cx="5810250" cy="37814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889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1066800"/>
          </a:xfrm>
          <a:prstGeom prst="wedgeRectCallout">
            <a:avLst>
              <a:gd name="adj1" fmla="val -981"/>
              <a:gd name="adj2" fmla="val 16069"/>
            </a:avLst>
          </a:prstGeom>
          <a:solidFill>
            <a:schemeClr val="accent1">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Three examples of investment in human capital are (1) training, (2) education, and (3) healthcare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952500" y="4572000"/>
            <a:ext cx="7239000" cy="2286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200" kern="0" dirty="0" smtClean="0">
                <a:solidFill>
                  <a:srgbClr val="000000"/>
                </a:solidFill>
                <a:latin typeface="Calibri" pitchFamily="34" charset="0"/>
              </a:rPr>
              <a:t>Investing in human capital leads to economic growth because as people become more productive, it lowers marginal costs of production, which leads to greater efficiency in production </a:t>
            </a:r>
            <a:endParaRPr kumimoji="0" lang="en-US" sz="3200" b="0" i="0" u="none" strike="noStrike" kern="0" cap="none" spc="0" normalizeH="0" baseline="0" noProof="0" dirty="0">
              <a:ln>
                <a:noFill/>
              </a:ln>
              <a:solidFill>
                <a:srgbClr val="000000"/>
              </a:solidFill>
              <a:effectLst/>
              <a:uLnTx/>
              <a:uFillTx/>
              <a:latin typeface="Calibri" pitchFamily="34" charset="0"/>
            </a:endParaRPr>
          </a:p>
        </p:txBody>
      </p:sp>
      <p:pic>
        <p:nvPicPr>
          <p:cNvPr id="14338" name="Picture 2" descr="http://trainingsaphana.com/wp-content/uploads/2012/03/Corporate-Training-Servic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484313"/>
            <a:ext cx="5715000" cy="284797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3446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94264" y="2967335"/>
            <a:ext cx="5955476"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Microeconomics!!!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785576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609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Calibri" pitchFamily="34" charset="0"/>
              </a:rPr>
              <a:t>THE CIRCULAR FLOW OF THE ECONOMY</a:t>
            </a:r>
            <a:endParaRPr kumimoji="0" lang="en-US" sz="4000" b="1" i="0" u="none" strike="noStrike" kern="0" cap="none" spc="0" normalizeH="0" baseline="0" noProof="0" dirty="0">
              <a:ln>
                <a:noFill/>
              </a:ln>
              <a:solidFill>
                <a:srgbClr val="000000"/>
              </a:solidFill>
              <a:effectLst/>
              <a:uLnTx/>
              <a:uFillTx/>
              <a:latin typeface="Calibri" pitchFamily="34" charset="0"/>
            </a:endParaRPr>
          </a:p>
        </p:txBody>
      </p:sp>
      <p:pic>
        <p:nvPicPr>
          <p:cNvPr id="29698" name="Picture 2" descr="http://justdan93.files.wordpress.com/2012/06/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599776" cy="60198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60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304800"/>
            <a:ext cx="9144000" cy="10668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Money flows from the households to the product market in exchange for goods and services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457200" y="1600200"/>
            <a:ext cx="8153400" cy="1447800"/>
          </a:xfrm>
          <a:prstGeom prst="wedgeRectCallout">
            <a:avLst>
              <a:gd name="adj1" fmla="val -981"/>
              <a:gd name="adj2" fmla="val 16069"/>
            </a:avLst>
          </a:prstGeom>
          <a:solidFill>
            <a:srgbClr val="FFFF66"/>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Money</a:t>
            </a:r>
            <a:r>
              <a:rPr kumimoji="0" lang="en-US" sz="3500" b="0" i="0" u="none" strike="noStrike" kern="0" cap="none" spc="0" normalizeH="0" noProof="0" dirty="0" smtClean="0">
                <a:ln>
                  <a:noFill/>
                </a:ln>
                <a:solidFill>
                  <a:srgbClr val="000000"/>
                </a:solidFill>
                <a:effectLst/>
                <a:uLnTx/>
                <a:uFillTx/>
                <a:latin typeface="Calibri" pitchFamily="34" charset="0"/>
              </a:rPr>
              <a:t> from the product market flows to businesses that pay for productive resources in the factor market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5" name="Rectangular Callout 4"/>
          <p:cNvSpPr>
            <a:spLocks noChangeArrowheads="1"/>
          </p:cNvSpPr>
          <p:nvPr/>
        </p:nvSpPr>
        <p:spPr bwMode="auto">
          <a:xfrm>
            <a:off x="685800" y="3276600"/>
            <a:ext cx="7772400" cy="1600200"/>
          </a:xfrm>
          <a:prstGeom prst="wedgeRectCallout">
            <a:avLst>
              <a:gd name="adj1" fmla="val -981"/>
              <a:gd name="adj2" fmla="val 16069"/>
            </a:avLst>
          </a:prstGeom>
          <a:solidFill>
            <a:srgbClr val="FFFF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Money</a:t>
            </a:r>
            <a:r>
              <a:rPr kumimoji="0" lang="en-US" sz="3500" b="0" i="0" u="none" strike="noStrike" kern="0" cap="none" spc="0" normalizeH="0" noProof="0" dirty="0" smtClean="0">
                <a:ln>
                  <a:noFill/>
                </a:ln>
                <a:solidFill>
                  <a:srgbClr val="000000"/>
                </a:solidFill>
                <a:effectLst/>
                <a:uLnTx/>
                <a:uFillTx/>
                <a:latin typeface="Calibri" pitchFamily="34" charset="0"/>
              </a:rPr>
              <a:t> from the factor market is taken to households in exchange for those productive resources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6" name="Rectangular Callout 5"/>
          <p:cNvSpPr>
            <a:spLocks noChangeArrowheads="1"/>
          </p:cNvSpPr>
          <p:nvPr/>
        </p:nvSpPr>
        <p:spPr bwMode="auto">
          <a:xfrm>
            <a:off x="914400" y="5105400"/>
            <a:ext cx="73914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Money</a:t>
            </a:r>
            <a:r>
              <a:rPr kumimoji="0" lang="en-US" sz="3500" b="0" i="0" u="none" strike="noStrike" kern="0" cap="none" spc="0" normalizeH="0" noProof="0" dirty="0" smtClean="0">
                <a:ln>
                  <a:noFill/>
                </a:ln>
                <a:solidFill>
                  <a:srgbClr val="000000"/>
                </a:solidFill>
                <a:effectLst/>
                <a:uLnTx/>
                <a:uFillTx/>
                <a:latin typeface="Calibri" pitchFamily="34" charset="0"/>
              </a:rPr>
              <a:t> serves as a medium of exchange because it is accepted by all parties as payment for goods and services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368889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4876800"/>
            <a:ext cx="9144000" cy="19812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LAW OF SUPPLY: </a:t>
            </a:r>
            <a:r>
              <a:rPr kumimoji="0" lang="en-US" sz="3500" b="0" i="0" u="none" strike="noStrike" kern="0" cap="none" spc="0" normalizeH="0" baseline="0" noProof="0" dirty="0" smtClean="0">
                <a:ln>
                  <a:noFill/>
                </a:ln>
                <a:solidFill>
                  <a:srgbClr val="000000"/>
                </a:solidFill>
                <a:effectLst/>
                <a:uLnTx/>
                <a:uFillTx/>
                <a:latin typeface="Calibri" pitchFamily="34" charset="0"/>
              </a:rPr>
              <a:t>Price and quantity supplied</a:t>
            </a:r>
            <a:r>
              <a:rPr kumimoji="0" lang="en-US" sz="3500" b="0" i="0" u="none" strike="noStrike" kern="0" cap="none" spc="0" normalizeH="0" noProof="0" dirty="0" smtClean="0">
                <a:ln>
                  <a:noFill/>
                </a:ln>
                <a:solidFill>
                  <a:srgbClr val="000000"/>
                </a:solidFill>
                <a:effectLst/>
                <a:uLnTx/>
                <a:uFillTx/>
                <a:latin typeface="Calibri" pitchFamily="34" charset="0"/>
              </a:rPr>
              <a:t> are directly related: as price rises, so does the quantity supplied rise; as price falls, so does quantity supplied fall</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2400"/>
            <a:ext cx="6629400" cy="4648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7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762000" y="0"/>
            <a:ext cx="7696200" cy="21336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LAW OF DEMAND:</a:t>
            </a:r>
            <a:r>
              <a:rPr kumimoji="0" lang="en-US" sz="3500" b="1" i="0" u="none" strike="noStrike" kern="0" cap="none" spc="0" normalizeH="0" noProof="0" dirty="0" smtClean="0">
                <a:ln>
                  <a:noFill/>
                </a:ln>
                <a:solidFill>
                  <a:srgbClr val="000000"/>
                </a:solidFill>
                <a:effectLst/>
                <a:uLnTx/>
                <a:uFillTx/>
                <a:latin typeface="Calibri" pitchFamily="34" charset="0"/>
              </a:rPr>
              <a:t> </a:t>
            </a:r>
            <a:r>
              <a:rPr kumimoji="0" lang="en-US" sz="3500" b="0" i="0" u="none" strike="noStrike" kern="0" cap="none" spc="0" normalizeH="0" noProof="0" dirty="0" smtClean="0">
                <a:ln>
                  <a:noFill/>
                </a:ln>
                <a:solidFill>
                  <a:srgbClr val="000000"/>
                </a:solidFill>
                <a:effectLst/>
                <a:uLnTx/>
                <a:uFillTx/>
                <a:latin typeface="Calibri" pitchFamily="34" charset="0"/>
              </a:rPr>
              <a:t>Price and quantity demanded are inversely related: as price rises, quantity demanded falls; if price falls, quantity demanded rises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hQGEBIPBxETDxAODxYaEg4RDRYTExIfHxwhIB8cHh4jGzIqGSUvJRUUKzEsLzMuLDg4IR8xQTw2QS4rOCkBCQoKDgwOGQ8PGiohHiQpNjU1NTU1NDQwKSw0LDUwLC41LjU0LDAqNSotLyoqNTUqNCksNiwpNjU1KTUqKTUsKv/AABEIAMAAwAMBIgACEQEDEQH/xAAbAAEAAgMBAQAAAAAAAAAAAAAABQYDBAcCAf/EADsQAAICAgADAwkHAwQCAwAAAAECAAMEEQUSIQYTMRQiMjVBUXSRswcVFlWB0/EjYXEkQlKhcoIXM0P/xAAXAQEBAQEAAAAAAAAAAAAAAAAAAQMC/8QAIhEBAAEEAQUBAQEAAAAAAAAAAAECAxEhEhMiMXHwQWFR/9oADAMBAAIRAxEAPwDq/a/MswMRrMF2RxZSNpWtjENYqkBWGidMdf31Ia3tdZwil04pVks4xsi5bkpqDiuvlHMylgof+oDrWvDfjLRxPhdfGKzVnKXQsp5Q7L1B2DtSD0IB/Sa/EuztHF2L51Zcmlqj/UsAKMdsugwGjob9+h7hA08rteuJ37NRcasYlTeqqVZwyr3YHNzbJsGjrXQ9ffK8MzxxSpLlR6w49C2so69ddQf8fr0M1R2Zx15/6QJsQKxLMx0NdQSdg7VCWGiSqknYBG9iYiYKLXjKFRR0A/7P9ySSST1J2YGaIiAiI3AREQEREBERAREQEREBERAREQERECG7T2lK6lViiW5VSWsrFSEY6I5h1TZ5RsaPXp1IlTwOGUY72pwnF7nLHEt1W18OanlrFi839TuwOXkFg1vR3rrsToV1K5Ksl6h0dSGRgCrA9CCD4iKahjqqV70igDbFjoDXUk7P6wKBxjiV+TzLmLcyJkIzoMOzVBry6u65Sq7tDV967emByjw8Dr4PHb+DLjphJYmMbLwxfByXOmut0xHIXbQ7o9TX0bxck930qIFF4TxvNybMAZTOe+x63vVeHsnKzcwdW5l0oXkHg3OCd8pVl5Nv76yTxCyhG5668qtVrXEPLyNUrOWs2fOUsCB5vpf7ugW3zUxeF14VlttCkPksptbnY8xUaB0TodOnTXgPcIFP4Px3PyziLxHVLX5Li5FwbnKKKwxXnKhUAfabIYEEaZiCT541wtLLc2mzGD2Zubhuo8i51tVO65iz8hXQ5b+jH/l7+t9iBzrjnaLLqryehu57Mymuj7ouavlWslCRynn2xRNk8h5vA6M2sC56r+95rjbbxTlVrKmTnocFggBUc4UAt7Suz1G2Evcw+Rp3nfFd2cnKHPUhd7IHu2db146XfgNBmiIgIiICIiAiIgIiICIiAiIgIiICVH7TvLPu+49nrK6OSmx7rmdxaqKuyK+VTpjo9SRr2eO1t0he2nq3O+ByPpNAi/sx8s+76T2hsrv56a3puV3NrIy7As5lG2Gx1BO/b4ba122ihS9zBVQEszEAKB1JJPgJEdi/VuD8Dj/SWSuXirnVvVkqHrtRldD4MCNEfImWP6PVNwyFD0sGVwCrKQQwPUEH2ie5zLHyLfskuFOaWu4Lc+qbztnwWJ9Fven8+OwelU3DIUPSQysAVZSCGB6gg+0TS5b4bjcT4lIl7iImSkTQ4r5Q3drwo1LzOe8strawIvKdaUWLs83KPH2mVfB7SZg8iuz+6fHzakYJj4r96WamywoN2t0Xlr66G9+zXXWm3NUZiUyu8SGu7W0U1iwlyvKzWctRJpVSQzWf8ACjj/1bW9HTtHmX4fcfdr1L3t61t3tD2el4EatXWtHp13seGuvMUTnE6MpmJC18ZbhjGrjjJzd01iX1VsiOqsqsOQsxVgbawBs83MNddgeT2wpUqrLeLXsZBj+TObOYJz6OhoeaQRs9f0Or06vyMmU5Eg07YUEFre8qrC2HvbKWVN1gmxd+9Qlm/wDxaD2wpUqjLeLXsZBj+TObOYJz6OhoeaQRs9f0OnTr/wAMpyJWe0Pa5cfCut4Yx75ca11/07Wd0U5huxR6HnIy9faD4hW1LcV4g2J3deMAbsmwpXzb5FIUsWbXiAqsdeJ6DY3sOnUZSESCo4pfw+7uuNBGSw1LTkU1Oqu7mzmDKXbk0Er9p9Ie/QWdsqKnNRFxcGzaJiWuQEdUY+ap6Aup/wAdfdHTq/NmU7Egqe2VFnLzi2sOlrBrKSoHduK3B/vzMoA8SWXW9yQ4ZxVeKBu6Do1bcr12IUdDoEbH9wyn9ZJoqjzCt2IicBIXtp6tzvgcj6TSakL209W53wOR9JoDsX6twfgcf6SyakL2L9W4PwOP9JZNQMGdgpxOt6c1FsrsUh0YbDAznOPkW/ZJcKc0tdwW59U3nbPgsT6Le9P58dg9NmDOwU4nW9Oai2V2KQ6MNhgZtbuce2rdM/Z9pMMlNwyFD0kMrAFWUghgeoIPtE9zmWPkW/ZJcKc0tdwW59U3nbPgsT6Le9P58dg9KpuGQoekhlYAqykEMD1BB9okuW+G43E+JIl5yld0YYrKj681nrLqP8qGUn5iQXD+zduGmBXZfWw4d0JGKym0Cs1r/wDseQ6J2fO2ddB7bFE5iuYjEKp3/wAfBwGyWxrrvPV7LeHC1eVrHs8xXsPdsDc/XbA9NqdDU3x7hVvE+58itrp7m4WHvMZreYj0fC1NeLb8fZ4e2WidTdrmczKYQOR2X+9lf77sW6x05VZKAlda8yvoIzPvbV1luYsDyga10mHB7KNgvQ1TY1a03vY9WPw7uEfmr7sAAW+adEkk8xPTwA1LJEnVqxjJhWU7K3BKEOUqmi3JdrKsUqxNocDk3awQr3zHqH3penjvBwnsZbwy5bRdjhFyDa1VWBZWWJp7o+cclupHUkgknZMtsS9ave/JhUW7EWGi2pcpUsyqba7rFxTysrva68qm08pU5Fg3s7BI1vlKzufwk5iVctpW7HYMl5RW2eUqeZegIYMwIGj1OiOhEjEk3ap3JhB38DuzE3k5KtclqPWRjEUIU3r+n3hY75jvz9+HhrUwcK7MW4GT5RfkraD35avyXkO7TWTykWdADQutgnqdnw1Y4jq1YwYV+3sdVkeUC8llyCORSoIpHMLCAG2CGsHMw1ptKpBAE3eAcG+5a2QChed+YrjYa41Y6AeiGJJ6eJJknEk3KpjEyYIiJwpIXtp6tzvgcj6TSakL209W53wOR9JoDsX6twfgcf6SyakL2L9W4PwOP9JZNQEREDBnYKcTrenNRbK7FIdGGwwM5zj5Fv2SXCnNLXcFufVN52z4LE+i3vT+fHYPTZgzsFOJ1vTmotldikOjDYYGbW7nHtq3TP2faTDJTcMhQ9JDKwBVlIIYHqCD7RPc5lj5Fv2SXCnNLXcFufVN52z4LE+i3vT+fHYPSqbhkKHpIZWAKspBDA9QQfaJLlvhuNxPiSJe4iJkpERAREQEREBERAREQEREBIXtp6tzvgcj6TSakL209W53wOR9JoDsX6twfgcf6SyakL2L9W4PwOP9JZNQEREBERAwZ2CnE63pzUWyuxSHRhsMDOc4+Rb9klwpzS13Bbn1Teds+CxPot70/nx2D02YM7BTidb05qLZXYpDow2GBm1u5x7at0z9n2kwyU3DIUPSQysAVZSCGB6gg+0T3OZY+Rb9klwpzS13Bbn1Teds+CxPot70/nx2D0qm4ZCh6SGVgCrKQQwPUEH2iS5b4bjcT4kiXuIiZKREQEREBERAREQEREBIXtp6tzvgcj6TSakL209W53wOR9JoDsX6twfgcf6SyakL2L9W4PwOP9JZNQEREBERAREQMGdgpxOt6c1FsrsUh0YbDAznOPkW/ZJcKc0tdwW59U3nbPgsT6Le9P58dg9NmDOwU4nW9Oai2V2KQ6MNhgZtbuce2rdM/Z9pMMlNwyFD0kMrAFWUghgeoIPtE9zmWPkW/ZJcKc0tdwW59U3nbPgsT6Le9P58dg9KpuGQoekhlYAqykEMD1BB9okuW+G43E+JIl7iImSkREBERAREQEREBIXtp6tzvgcj6TSakL209W53wOR9JoDsX6twfgcf6SyakL2L9W4PwOP9JZNQEREBERAREQEREDBnYKcTrenNRbK7FIdGGwwM5zj5Fv2SXCnNLXcFufVN52z4LE+i3vT+fHYPTZgzsFOJ1vTmotldikOjDYYGbW7nHtq3TP2faTDJTcMhQ9JDKwBVlIIYHqCD7RNHj3Em4TT3uOi2t3lahHtNa+e6pvYRvDnHslDx8i37JLhTmlruC3Pqm87Z8FifRb3p/PjsG+cUwV4/QFptKK7Vut1XI++Vg6kcwIIJVZarcUVRPmmf0y+cM4m2S9lGdWtV1SoxVLTbWVcsFIYop8arAQQNa/uJJTQ4bwryFnsuse+60KGucKCVXfKoCqAAOdz4f7jN+ZVYzpSIichERAREQEhe2nq3O+ByPpNJqQvbT1bnfA5H0mgOxfq3B+Bx/pLJqQvYv1bg/A4/0lk1AREQEREBERAREQEREDBnYKcTrenNRbK7FIdGGwwM1eAcBq7NULjcO5hVWTyh7GcjZ3rZ9n9pIxLynGPwIiJAiIgIiICIiAkL209W53wOR9JpNTS41w773xr8bm5PKKLK+fl5uXnUrvWxvW/DYgaXYv1bg/A4/wBJZNSm8O7AXYFNVK8XzwKqkUBBjqo5QB0BqJA6dBs/5M2PwXf+ccQ+eN+xAtUSq/gu/wDOOIfPG/Yj8F3/AJxxD5437EC1RKr+C7/zjiHzxv2I/Bd/5xxD5437EC1RKr+C7/zjiHzxv2I/Bd/5xxD5437EC1RKr+C7/wA44h88b9iPwXf+ccQ+eN+xAtUSq/gu/wDOOIfPG/YmrdwE49qUXcezEusG0pa/DFjjr1CmnZ8D4e4wLpEqv4Lv/OOIfPG/Yj8F3/nHEPnjfsQLCOI1m444de+FQsNW/O5SSobXtG1I+XvE2Zy3I+z/ACfvzEyXz72qooH+oveoW2nmcmhAqjY5QS2wehP6dSgIiICIiAiIgIiICIiAiIgIiICIiAiJTO2OCeOnMxbU73l4UWxaCBqy1u+VmAPRyusbX/EuD05gYFzlF7QXfddObj5ylGz7bDTmsQuPWWQCtntJHdlCoI3181eXZ5RMOXd5HZk5vZ+kVaowaUtbhdrdBdZ3iisKrkCtqd66aCj2dNTi3F8rJc0q1wOOXXypOGWC7S5OOebn7vlYMgtJVRo93vr0ACXymz6buTES+zlvyiLDbUtRR62NQJYHwcKB5p5fbvfWJryeJMrAeWc1ONld3/pq0W6wMho3zMzdf6gILeA6+J3ZODcUvzs65bu8FCVnlQ4pRFPmcoLMAS+jbvl50PvUjRhsftFnW12mrVzqt4ZhhtVVUUyBWpT0i+0N7H/7CO7Xp7HDR4tw/LtqyqMOrL5MyzNZgRXysLKD3akk7XTd2NeHnMP9vSZx1yL8xKhZkpW5quKvavPVWiunduADrncVt1O25nA13bGZ+zXFMrPyO74i2q0xKn0MK1BYxawH+oygej3LEBVPnDooDAwI7Nng1ve8Nwad4GWxrZcVEsyO9YlRzBOiqtgXY2Bz76d0dh0uJS+H4t/ZrIxcHh6IMUVhrbEx2RbXZnNpCqhFev6ZALIAH15+gFiH4rmZKYmRxOp0ya77zy04t7mlDQe8GjWFdlY8qb3vQAZ/O5g6XEr3ZB+UX1UsXootRaSycugakZgBocumZvN0OX0dAAAWGAiIgIiICIiAiIgIiICIiAmG/ETJKG5QTU/Mh9qnRGx+hI/UzNEBERATU4Zwuvg9YqwVKIGY8pdm6sdk7Yk9SSZtxAREQEREDDiYiYCLXjKFRR0A/wCz/ckkkk9SdmZoiB//2Q=="/>
          <p:cNvSpPr>
            <a:spLocks noChangeAspect="1" noChangeArrowheads="1"/>
          </p:cNvSpPr>
          <p:nvPr/>
        </p:nvSpPr>
        <p:spPr bwMode="auto">
          <a:xfrm>
            <a:off x="63500" y="-889000"/>
            <a:ext cx="1828800" cy="1828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2300" y="2438400"/>
            <a:ext cx="4813300" cy="403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905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52400" y="5029200"/>
            <a:ext cx="8839200" cy="1447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800" b="0" i="0" u="none" strike="noStrike" kern="0" cap="none" spc="0" normalizeH="0" baseline="0" noProof="0" dirty="0" smtClean="0">
                <a:ln>
                  <a:noFill/>
                </a:ln>
                <a:solidFill>
                  <a:srgbClr val="000000"/>
                </a:solidFill>
                <a:effectLst/>
                <a:uLnTx/>
                <a:uFillTx/>
                <a:latin typeface="Calibri" pitchFamily="34" charset="0"/>
              </a:rPr>
              <a:t>The combination of unlimited wants and limited resources combine to cause scarcity</a:t>
            </a:r>
            <a:endParaRPr kumimoji="0" lang="en-US" sz="3800" b="0" i="0" u="none" strike="noStrike" kern="0" cap="none" spc="0" normalizeH="0" baseline="0" noProof="0" dirty="0">
              <a:ln>
                <a:noFill/>
              </a:ln>
              <a:solidFill>
                <a:srgbClr val="000000"/>
              </a:solidFill>
              <a:effectLst/>
              <a:uLnTx/>
              <a:uFillTx/>
              <a:latin typeface="Calibri" pitchFamily="34" charset="0"/>
            </a:endParaRPr>
          </a:p>
        </p:txBody>
      </p:sp>
      <p:pic>
        <p:nvPicPr>
          <p:cNvPr id="2050" name="Picture 2" descr="http://www.unc.edu/depts/econ/byrns_web/Economicae/scarcity_image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10600" cy="44196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68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533400"/>
          </a:xfrm>
          <a:prstGeom prst="wedgeRectCallout">
            <a:avLst>
              <a:gd name="adj1" fmla="val -981"/>
              <a:gd name="adj2" fmla="val 16069"/>
            </a:avLst>
          </a:prstGeom>
          <a:solidFill>
            <a:srgbClr val="FFFF66"/>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Buyers and sellers come together in the market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228600" y="952500"/>
            <a:ext cx="3352800" cy="4419600"/>
          </a:xfrm>
          <a:prstGeom prst="wedgeRectCallout">
            <a:avLst>
              <a:gd name="adj1" fmla="val -981"/>
              <a:gd name="adj2" fmla="val 16069"/>
            </a:avLst>
          </a:prstGeom>
          <a:solidFill>
            <a:schemeClr val="tx1"/>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chemeClr val="bg1"/>
                </a:solidFill>
                <a:effectLst/>
                <a:uLnTx/>
                <a:uFillTx/>
                <a:latin typeface="Calibri" pitchFamily="34" charset="0"/>
              </a:rPr>
              <a:t>When</a:t>
            </a:r>
            <a:r>
              <a:rPr kumimoji="0" lang="en-US" sz="3500" b="0" i="0" u="none" strike="noStrike" kern="0" cap="none" spc="0" normalizeH="0" noProof="0" dirty="0" smtClean="0">
                <a:ln>
                  <a:noFill/>
                </a:ln>
                <a:solidFill>
                  <a:schemeClr val="bg1"/>
                </a:solidFill>
                <a:effectLst/>
                <a:uLnTx/>
                <a:uFillTx/>
                <a:latin typeface="Calibri" pitchFamily="34" charset="0"/>
              </a:rPr>
              <a:t> price is too high, quantity demanded is lower than quantity supplied, so price tends to fall into equilibrium</a:t>
            </a:r>
            <a:endParaRPr kumimoji="0" lang="en-US" sz="3500" b="0" i="0" u="none" strike="noStrike" kern="0" cap="none" spc="0" normalizeH="0" baseline="0" noProof="0" dirty="0">
              <a:ln>
                <a:noFill/>
              </a:ln>
              <a:solidFill>
                <a:schemeClr val="bg1"/>
              </a:solidFill>
              <a:effectLst/>
              <a:uLnTx/>
              <a:uFillTx/>
              <a:latin typeface="Calibri" pitchFamily="34" charset="0"/>
            </a:endParaRPr>
          </a:p>
        </p:txBody>
      </p:sp>
      <p:sp>
        <p:nvSpPr>
          <p:cNvPr id="5" name="Rectangular Callout 4"/>
          <p:cNvSpPr>
            <a:spLocks noChangeArrowheads="1"/>
          </p:cNvSpPr>
          <p:nvPr/>
        </p:nvSpPr>
        <p:spPr bwMode="auto">
          <a:xfrm>
            <a:off x="-6927" y="5818909"/>
            <a:ext cx="9144000" cy="10668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If</a:t>
            </a:r>
            <a:r>
              <a:rPr kumimoji="0" lang="en-US" sz="3500" b="0" i="0" u="none" strike="noStrike" kern="0" cap="none" spc="0" normalizeH="0" noProof="0" dirty="0" smtClean="0">
                <a:ln>
                  <a:noFill/>
                </a:ln>
                <a:solidFill>
                  <a:srgbClr val="000000"/>
                </a:solidFill>
                <a:effectLst/>
                <a:uLnTx/>
                <a:uFillTx/>
                <a:latin typeface="Calibri" pitchFamily="34" charset="0"/>
              </a:rPr>
              <a:t> price is too low, a shortage will cause price to rise until equilibrium is reached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7410" name="Picture 2" descr="http://houstonagentmagazine.com/wp-content/uploads/2012/11/NAR-Profile-of-Home-Buyers-and-Sellers-homebuying-and-selling-experien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2291" y="914400"/>
            <a:ext cx="49530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181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13855"/>
            <a:ext cx="9144000" cy="1066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SUPPLY CURVE AND DEMAND CURVE WITH EQUILIBRIUM POINT</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pic>
        <p:nvPicPr>
          <p:cNvPr id="2457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447800"/>
            <a:ext cx="6705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00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56309" y="1524000"/>
            <a:ext cx="3886200" cy="4419600"/>
          </a:xfrm>
          <a:prstGeom prst="wedgeRectCallout">
            <a:avLst>
              <a:gd name="adj1" fmla="val -981"/>
              <a:gd name="adj2" fmla="val 16069"/>
            </a:avLst>
          </a:prstGeom>
          <a:solidFill>
            <a:schemeClr val="accent3">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Prices serve as incentives in a market economy because prices indicate to producers what to produce and to consumers what to purchase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8434" name="Picture 2" descr="http://t3.gstatic.com/images?q=tbn:ANd9GcTuLOjJ738AGtSE6ERVm6q27gJrrnOt4ax_oxsg9S0_aSLVrNqgm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371600"/>
            <a:ext cx="4495800" cy="48006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018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057400" y="1371600"/>
            <a:ext cx="5257800" cy="4114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SIX DETERMINATES OF DEMAND: </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C</a:t>
            </a:r>
            <a:r>
              <a:rPr lang="en-US" sz="3500" kern="0" dirty="0" smtClean="0">
                <a:solidFill>
                  <a:srgbClr val="000000"/>
                </a:solidFill>
                <a:latin typeface="Calibri" pitchFamily="34" charset="0"/>
              </a:rPr>
              <a:t>onsumer income</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 Consumer tastes </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smtClean="0">
                <a:solidFill>
                  <a:srgbClr val="000000"/>
                </a:solidFill>
                <a:latin typeface="Calibri" pitchFamily="34" charset="0"/>
              </a:rPr>
              <a:t> Price of compliments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 Price of substitutes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smtClean="0">
                <a:solidFill>
                  <a:srgbClr val="000000"/>
                </a:solidFill>
                <a:latin typeface="Calibri" pitchFamily="34" charset="0"/>
              </a:rPr>
              <a:t> Consumer expectations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 Number</a:t>
            </a:r>
            <a:r>
              <a:rPr kumimoji="0" lang="en-US" sz="3500" b="0" i="0" u="none" strike="noStrike" kern="0" cap="none" spc="0" normalizeH="0" noProof="0" dirty="0" smtClean="0">
                <a:ln>
                  <a:noFill/>
                </a:ln>
                <a:solidFill>
                  <a:srgbClr val="000000"/>
                </a:solidFill>
                <a:effectLst/>
                <a:uLnTx/>
                <a:uFillTx/>
                <a:latin typeface="Calibri" pitchFamily="34" charset="0"/>
              </a:rPr>
              <a:t> of consumers</a:t>
            </a:r>
            <a:r>
              <a:rPr kumimoji="0" lang="en-US" sz="3500" b="0" i="0" u="none" strike="noStrike" kern="0" cap="none" spc="0" normalizeH="0" baseline="0" noProof="0" dirty="0" smtClean="0">
                <a:ln>
                  <a:noFill/>
                </a:ln>
                <a:solidFill>
                  <a:srgbClr val="000000"/>
                </a:solidFill>
                <a:effectLst/>
                <a:uLnTx/>
                <a:uFillTx/>
                <a:latin typeface="Calibri" pitchFamily="34" charset="0"/>
              </a:rPr>
              <a:t> </a:t>
            </a:r>
          </a:p>
          <a:p>
            <a:pPr marL="514350" marR="0" lvl="0" indent="-514350" algn="ctr" defTabSz="914400" eaLnBrk="0" fontAlgn="base" latinLnBrk="0" hangingPunct="0">
              <a:lnSpc>
                <a:spcPct val="90000"/>
              </a:lnSpc>
              <a:spcBef>
                <a:spcPct val="0"/>
              </a:spcBef>
              <a:spcAft>
                <a:spcPct val="0"/>
              </a:spcAft>
              <a:buClrTx/>
              <a:buSzTx/>
              <a:buFontTx/>
              <a:buAutoNum type="arabicParenBoth"/>
              <a:tabLst/>
              <a:defRPr/>
            </a:pP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5256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905000" y="914400"/>
            <a:ext cx="5486400" cy="5029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FACTORS THAT CAN AFFECT THE</a:t>
            </a:r>
            <a:r>
              <a:rPr kumimoji="0" lang="en-US" sz="3500" b="1" i="0" u="none" strike="noStrike" kern="0" cap="none" spc="0" normalizeH="0" noProof="0" dirty="0" smtClean="0">
                <a:ln>
                  <a:noFill/>
                </a:ln>
                <a:solidFill>
                  <a:srgbClr val="000000"/>
                </a:solidFill>
                <a:effectLst/>
                <a:uLnTx/>
                <a:uFillTx/>
                <a:latin typeface="Calibri" pitchFamily="34" charset="0"/>
              </a:rPr>
              <a:t> SUPPLY CURVE:</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smtClean="0">
                <a:solidFill>
                  <a:srgbClr val="000000"/>
                </a:solidFill>
                <a:latin typeface="Calibri" pitchFamily="34" charset="0"/>
              </a:rPr>
              <a:t> Cost of resources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Productivity</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Technology</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Taxes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Subsidies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Expectations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Government regulations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3500" kern="0" dirty="0">
                <a:solidFill>
                  <a:srgbClr val="000000"/>
                </a:solidFill>
                <a:latin typeface="Calibri" pitchFamily="34" charset="0"/>
              </a:rPr>
              <a:t> </a:t>
            </a:r>
            <a:r>
              <a:rPr lang="en-US" sz="3500" kern="0" dirty="0" smtClean="0">
                <a:solidFill>
                  <a:srgbClr val="000000"/>
                </a:solidFill>
                <a:latin typeface="Calibri" pitchFamily="34" charset="0"/>
              </a:rPr>
              <a:t>Number of sellers</a:t>
            </a:r>
          </a:p>
          <a:p>
            <a:pPr marL="514350" marR="0" lvl="0" indent="-514350" algn="ctr" defTabSz="914400" eaLnBrk="0" fontAlgn="base" latinLnBrk="0" hangingPunct="0">
              <a:lnSpc>
                <a:spcPct val="90000"/>
              </a:lnSpc>
              <a:spcBef>
                <a:spcPct val="0"/>
              </a:spcBef>
              <a:spcAft>
                <a:spcPct val="0"/>
              </a:spcAft>
              <a:buClrTx/>
              <a:buSzTx/>
              <a:buFontTx/>
              <a:buAutoNum type="arabicParenBoth"/>
              <a:tabLst/>
              <a:defRPr/>
            </a:pPr>
            <a:endParaRPr lang="en-US" sz="3500" kern="0" dirty="0" smtClean="0">
              <a:solidFill>
                <a:srgbClr val="000000"/>
              </a:solidFill>
              <a:latin typeface="Calibri" pitchFamily="34" charset="0"/>
            </a:endParaRPr>
          </a:p>
          <a:p>
            <a:pPr marL="514350" marR="0" lvl="0" indent="-514350" algn="ctr" defTabSz="914400" eaLnBrk="0" fontAlgn="base" latinLnBrk="0" hangingPunct="0">
              <a:lnSpc>
                <a:spcPct val="90000"/>
              </a:lnSpc>
              <a:spcBef>
                <a:spcPct val="0"/>
              </a:spcBef>
              <a:spcAft>
                <a:spcPct val="0"/>
              </a:spcAft>
              <a:buClrTx/>
              <a:buSzTx/>
              <a:buFontTx/>
              <a:buAutoNum type="arabicParenBoth"/>
              <a:tabLst/>
              <a:defRPr/>
            </a:pP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414172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91200"/>
            <a:ext cx="9144000" cy="10668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This will cause a </a:t>
            </a:r>
            <a:r>
              <a:rPr lang="en-US" sz="3500" kern="0" dirty="0" smtClean="0">
                <a:solidFill>
                  <a:srgbClr val="000000"/>
                </a:solidFill>
                <a:latin typeface="Calibri" pitchFamily="34" charset="0"/>
              </a:rPr>
              <a:t>shortage due to quantity demanded exceeding quantity supplied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4818" name="Picture 2" descr="http://marketminder.com/img/RentContro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6584" y="1981200"/>
            <a:ext cx="4286250" cy="36290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a:spLocks noChangeArrowheads="1"/>
          </p:cNvSpPr>
          <p:nvPr/>
        </p:nvSpPr>
        <p:spPr bwMode="auto">
          <a:xfrm>
            <a:off x="1371600" y="0"/>
            <a:ext cx="6172199" cy="1066800"/>
          </a:xfrm>
          <a:prstGeom prst="wedgeRectCallout">
            <a:avLst>
              <a:gd name="adj1" fmla="val -12799"/>
              <a:gd name="adj2" fmla="val 109576"/>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500" b="1" kern="0" dirty="0" smtClean="0">
                <a:solidFill>
                  <a:srgbClr val="000000"/>
                </a:solidFill>
                <a:latin typeface="Calibri" pitchFamily="34" charset="0"/>
              </a:rPr>
              <a:t>SUPPLY AND DEMAND CURVE WITH A PRICE CEILING</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1420444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chemeClr val="accent3">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This will cause a surplus due to quantity supplied exceeding quantity demanded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1371600" y="0"/>
            <a:ext cx="6172199" cy="1066800"/>
          </a:xfrm>
          <a:prstGeom prst="wedgeRectCallout">
            <a:avLst>
              <a:gd name="adj1" fmla="val -12799"/>
              <a:gd name="adj2" fmla="val 109576"/>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500" b="1" kern="0" dirty="0" smtClean="0">
                <a:solidFill>
                  <a:srgbClr val="000000"/>
                </a:solidFill>
                <a:latin typeface="Calibri" pitchFamily="34" charset="0"/>
              </a:rPr>
              <a:t>SUPPLY AND DEMAND CURVE WITH A PRICE FLOOR</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pic>
        <p:nvPicPr>
          <p:cNvPr id="33794" name="Picture 2" descr="http://mrski-apecon-2008.wikispaces.com/file/view/400px-Surplus_from_Price_Floor.svg.png/113853105/375x313/400px-Surplus_from_Price_Floor.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828800"/>
            <a:ext cx="52578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43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762000" y="0"/>
            <a:ext cx="7696200" cy="2514600"/>
          </a:xfrm>
          <a:prstGeom prst="wedgeRectCallout">
            <a:avLst>
              <a:gd name="adj1" fmla="val -981"/>
              <a:gd name="adj2" fmla="val 16069"/>
            </a:avLst>
          </a:prstGeom>
          <a:solidFill>
            <a:schemeClr val="tx1"/>
          </a:solidFill>
          <a:ln w="38100" algn="ctr">
            <a:solidFill>
              <a:schemeClr val="accent1"/>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FFFF00"/>
                </a:solidFill>
                <a:effectLst/>
                <a:uLnTx/>
                <a:uFillTx/>
                <a:latin typeface="Calibri" pitchFamily="34" charset="0"/>
              </a:rPr>
              <a:t>Price elasticity is </a:t>
            </a:r>
            <a:r>
              <a:rPr lang="en-US" sz="3500" kern="0" dirty="0" smtClean="0">
                <a:solidFill>
                  <a:srgbClr val="FFFF00"/>
                </a:solidFill>
                <a:latin typeface="Calibri" pitchFamily="34" charset="0"/>
              </a:rPr>
              <a:t>the responsiveness of consumers to a change in price; it answers the question: does a change in price cause a small, large, or proportional change in quantity demanded?</a:t>
            </a:r>
            <a:endParaRPr kumimoji="0" lang="en-US" sz="3500" b="0" i="0" u="none" strike="noStrike" kern="0" cap="none" spc="0" normalizeH="0" baseline="0" noProof="0" dirty="0">
              <a:ln>
                <a:noFill/>
              </a:ln>
              <a:solidFill>
                <a:srgbClr val="FFFF00"/>
              </a:solidFill>
              <a:effectLst/>
              <a:uLnTx/>
              <a:uFillTx/>
              <a:latin typeface="Calibri" pitchFamily="34" charset="0"/>
            </a:endParaRPr>
          </a:p>
        </p:txBody>
      </p:sp>
      <p:pic>
        <p:nvPicPr>
          <p:cNvPr id="19458" name="Picture 2" descr="http://www.oswego.edu/~atri/Slide1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819400"/>
            <a:ext cx="5562600" cy="37338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2722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1066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500" kern="0" dirty="0" smtClean="0">
                <a:solidFill>
                  <a:srgbClr val="000000"/>
                </a:solidFill>
                <a:latin typeface="Calibri" pitchFamily="34" charset="0"/>
              </a:rPr>
              <a:t>When demand is elastic, a small change in price will have a large change in quantity demanded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599" y="1371600"/>
            <a:ext cx="7162801" cy="5105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947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105400"/>
            <a:ext cx="9144000" cy="1524000"/>
          </a:xfrm>
          <a:prstGeom prst="wedgeRectCallout">
            <a:avLst>
              <a:gd name="adj1" fmla="val -981"/>
              <a:gd name="adj2" fmla="val 16069"/>
            </a:avLst>
          </a:prstGeom>
          <a:solidFill>
            <a:schemeClr val="accent6">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lang="en-US" sz="3500" kern="0" dirty="0" smtClean="0">
                <a:solidFill>
                  <a:srgbClr val="000000"/>
                </a:solidFill>
                <a:latin typeface="Calibri" pitchFamily="34" charset="0"/>
              </a:rPr>
              <a:t>When demand is inelastic, a small change in the price will have the effect of a small change in the quantity demanded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0482"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0"/>
            <a:ext cx="5867400" cy="47244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82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4419600" y="914400"/>
            <a:ext cx="4308763" cy="5029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rgbClr val="000000"/>
                </a:solidFill>
                <a:effectLst/>
                <a:uLnTx/>
                <a:uFillTx/>
                <a:latin typeface="Calibri" pitchFamily="34" charset="0"/>
              </a:rPr>
              <a:t>“Opportunity cost” is the next best alternative and a “tradeoff” is an alternative that must be given up when one choice is made rather</a:t>
            </a:r>
            <a:r>
              <a:rPr kumimoji="0" lang="en-US" sz="4000" b="0" i="0" u="none" strike="noStrike" kern="0" cap="none" spc="0" normalizeH="0" noProof="0" dirty="0" smtClean="0">
                <a:ln>
                  <a:noFill/>
                </a:ln>
                <a:solidFill>
                  <a:srgbClr val="000000"/>
                </a:solidFill>
                <a:effectLst/>
                <a:uLnTx/>
                <a:uFillTx/>
                <a:latin typeface="Calibri" pitchFamily="34" charset="0"/>
              </a:rPr>
              <a:t> than another</a:t>
            </a:r>
            <a:endParaRPr kumimoji="0" lang="en-US" sz="4000" b="0" i="0" u="none" strike="noStrike" kern="0" cap="none" spc="0" normalizeH="0" baseline="0" noProof="0" dirty="0">
              <a:ln>
                <a:noFill/>
              </a:ln>
              <a:solidFill>
                <a:srgbClr val="000000"/>
              </a:solidFill>
              <a:effectLst/>
              <a:uLnTx/>
              <a:uFillTx/>
              <a:latin typeface="Calibri" pitchFamily="34" charset="0"/>
            </a:endParaRPr>
          </a:p>
        </p:txBody>
      </p:sp>
      <p:pic>
        <p:nvPicPr>
          <p:cNvPr id="3074" name="Picture 2" descr="http://newsletters.devexpress.com/issue24/mess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514600"/>
            <a:ext cx="41148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04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 and DISADVANTAGE:</a:t>
            </a:r>
          </a:p>
          <a:p>
            <a:pPr marL="0" marR="0" lvl="0" indent="0" algn="ctr" defTabSz="914400" eaLnBrk="0" fontAlgn="base" latinLnBrk="0" hangingPunct="0">
              <a:lnSpc>
                <a:spcPct val="90000"/>
              </a:lnSpc>
              <a:spcBef>
                <a:spcPct val="0"/>
              </a:spcBef>
              <a:spcAft>
                <a:spcPct val="0"/>
              </a:spcAft>
              <a:buClrTx/>
              <a:buSzTx/>
              <a:buFontTx/>
              <a:buNone/>
              <a:tabLst/>
              <a:defRPr/>
            </a:pPr>
            <a:r>
              <a:rPr lang="en-US" sz="3500" b="1" kern="0" dirty="0" smtClean="0">
                <a:solidFill>
                  <a:srgbClr val="000000"/>
                </a:solidFill>
                <a:latin typeface="Calibri" pitchFamily="34" charset="0"/>
              </a:rPr>
              <a:t>Sole Proprietorship</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304800" y="1828800"/>
            <a:ext cx="8534400" cy="11430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a:t>
            </a:r>
            <a:r>
              <a:rPr kumimoji="0" lang="en-US" sz="3500" b="0" i="0" u="none" strike="noStrike" kern="0" cap="none" spc="0" normalizeH="0" noProof="0" dirty="0" smtClean="0">
                <a:ln>
                  <a:noFill/>
                </a:ln>
                <a:solidFill>
                  <a:srgbClr val="000000"/>
                </a:solidFill>
                <a:effectLst/>
                <a:uLnTx/>
                <a:uFillTx/>
                <a:latin typeface="Calibri" pitchFamily="34" charset="0"/>
              </a:rPr>
              <a:t> there is easy entry into the market; you are in business for yourself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685799" y="3429000"/>
            <a:ext cx="7848601" cy="1524000"/>
          </a:xfrm>
          <a:prstGeom prst="wedgeRectCallout">
            <a:avLst>
              <a:gd name="adj1" fmla="val -981"/>
              <a:gd name="adj2" fmla="val 16069"/>
            </a:avLst>
          </a:prstGeom>
          <a:solidFill>
            <a:schemeClr val="accent5">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DISADVANTAGE:</a:t>
            </a:r>
            <a:r>
              <a:rPr kumimoji="0" lang="en-US" sz="3500" b="1" i="0" u="none" strike="noStrike" kern="0" cap="none" spc="0" normalizeH="0" noProof="0" dirty="0" smtClean="0">
                <a:ln>
                  <a:noFill/>
                </a:ln>
                <a:solidFill>
                  <a:srgbClr val="000000"/>
                </a:solidFill>
                <a:effectLst/>
                <a:uLnTx/>
                <a:uFillTx/>
                <a:latin typeface="Calibri" pitchFamily="34" charset="0"/>
              </a:rPr>
              <a:t> </a:t>
            </a:r>
            <a:r>
              <a:rPr kumimoji="0" lang="en-US" sz="3500" b="0" i="0" u="none" strike="noStrike" kern="0" cap="none" spc="0" normalizeH="0" noProof="0" dirty="0" smtClean="0">
                <a:ln>
                  <a:noFill/>
                </a:ln>
                <a:solidFill>
                  <a:srgbClr val="000000"/>
                </a:solidFill>
                <a:effectLst/>
                <a:uLnTx/>
                <a:uFillTx/>
                <a:latin typeface="Calibri" pitchFamily="34" charset="0"/>
              </a:rPr>
              <a:t>unlimited liability; limited lifespan for the company;  more difficult to rise capital</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27984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 and DISADVANTAGE:</a:t>
            </a:r>
          </a:p>
          <a:p>
            <a:pPr marL="0" marR="0" lvl="0" indent="0" algn="ctr" defTabSz="914400" eaLnBrk="0" fontAlgn="base" latinLnBrk="0" hangingPunct="0">
              <a:lnSpc>
                <a:spcPct val="90000"/>
              </a:lnSpc>
              <a:spcBef>
                <a:spcPct val="0"/>
              </a:spcBef>
              <a:spcAft>
                <a:spcPct val="0"/>
              </a:spcAft>
              <a:buClrTx/>
              <a:buSzTx/>
              <a:buFontTx/>
              <a:buNone/>
              <a:tabLst/>
              <a:defRPr/>
            </a:pPr>
            <a:r>
              <a:rPr lang="en-US" sz="3500" b="1" kern="0" noProof="0" dirty="0" smtClean="0">
                <a:solidFill>
                  <a:srgbClr val="000000"/>
                </a:solidFill>
                <a:latin typeface="Calibri" pitchFamily="34" charset="0"/>
              </a:rPr>
              <a:t>Partnership</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838200" y="1828800"/>
            <a:ext cx="7543800" cy="1600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 </a:t>
            </a:r>
            <a:r>
              <a:rPr kumimoji="0" lang="en-US" sz="3500" b="0" i="0" u="none" strike="noStrike" kern="0" cap="none" spc="0" normalizeH="0" baseline="0" noProof="0" dirty="0" smtClean="0">
                <a:ln>
                  <a:noFill/>
                </a:ln>
                <a:solidFill>
                  <a:srgbClr val="000000"/>
                </a:solidFill>
                <a:effectLst/>
                <a:uLnTx/>
                <a:uFillTx/>
                <a:latin typeface="Calibri" pitchFamily="34" charset="0"/>
              </a:rPr>
              <a:t>easier to raise capital;</a:t>
            </a:r>
            <a:r>
              <a:rPr kumimoji="0" lang="en-US" sz="3500" b="0" i="0" u="none" strike="noStrike" kern="0" cap="none" spc="0" normalizeH="0" noProof="0" dirty="0" smtClean="0">
                <a:ln>
                  <a:noFill/>
                </a:ln>
                <a:solidFill>
                  <a:srgbClr val="000000"/>
                </a:solidFill>
                <a:effectLst/>
                <a:uLnTx/>
                <a:uFillTx/>
                <a:latin typeface="Calibri" pitchFamily="34" charset="0"/>
              </a:rPr>
              <a:t> each partner can bring their areas of expertise into the business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1219199" y="4419600"/>
            <a:ext cx="6705601" cy="1524000"/>
          </a:xfrm>
          <a:prstGeom prst="wedgeRectCallout">
            <a:avLst>
              <a:gd name="adj1" fmla="val -981"/>
              <a:gd name="adj2" fmla="val 16069"/>
            </a:avLst>
          </a:prstGeom>
          <a:solidFill>
            <a:schemeClr val="tx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DISADVANTAGE:</a:t>
            </a:r>
            <a:r>
              <a:rPr kumimoji="0" lang="en-US" sz="3500" b="0" i="0" u="none" strike="noStrike" kern="0" cap="none" spc="0" normalizeH="0" baseline="0" noProof="0" dirty="0" smtClean="0">
                <a:ln>
                  <a:noFill/>
                </a:ln>
                <a:solidFill>
                  <a:srgbClr val="000000"/>
                </a:solidFill>
                <a:effectLst/>
                <a:uLnTx/>
                <a:uFillTx/>
                <a:latin typeface="Calibri" pitchFamily="34" charset="0"/>
              </a:rPr>
              <a:t> unlimited</a:t>
            </a:r>
            <a:r>
              <a:rPr kumimoji="0" lang="en-US" sz="3500" b="0" i="0" u="none" strike="noStrike" kern="0" cap="none" spc="0" normalizeH="0" noProof="0" dirty="0" smtClean="0">
                <a:ln>
                  <a:noFill/>
                </a:ln>
                <a:solidFill>
                  <a:srgbClr val="000000"/>
                </a:solidFill>
                <a:effectLst/>
                <a:uLnTx/>
                <a:uFillTx/>
                <a:latin typeface="Calibri" pitchFamily="34" charset="0"/>
              </a:rPr>
              <a:t> liability; limited life for the company; possible conflicts between partners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29164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 and DISADVANTAGE:      Corporation</a:t>
            </a:r>
          </a:p>
        </p:txBody>
      </p:sp>
      <p:sp>
        <p:nvSpPr>
          <p:cNvPr id="3" name="Rectangular Callout 2"/>
          <p:cNvSpPr>
            <a:spLocks noChangeArrowheads="1"/>
          </p:cNvSpPr>
          <p:nvPr/>
        </p:nvSpPr>
        <p:spPr bwMode="auto">
          <a:xfrm>
            <a:off x="1219200" y="1828800"/>
            <a:ext cx="6781800" cy="1600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ADVANTAGE:</a:t>
            </a:r>
            <a:r>
              <a:rPr kumimoji="0" lang="en-US" sz="3500" b="0" i="0" u="none" strike="noStrike" kern="0" cap="none" spc="0" normalizeH="0" baseline="0" noProof="0" dirty="0" smtClean="0">
                <a:ln>
                  <a:noFill/>
                </a:ln>
                <a:solidFill>
                  <a:srgbClr val="000000"/>
                </a:solidFill>
                <a:effectLst/>
                <a:uLnTx/>
                <a:uFillTx/>
                <a:latin typeface="Calibri" pitchFamily="34" charset="0"/>
              </a:rPr>
              <a:t> least difficult to raise capital; unlimited</a:t>
            </a:r>
            <a:r>
              <a:rPr kumimoji="0" lang="en-US" sz="3500" b="0" i="0" u="none" strike="noStrike" kern="0" cap="none" spc="0" normalizeH="0" noProof="0" dirty="0" smtClean="0">
                <a:ln>
                  <a:noFill/>
                </a:ln>
                <a:solidFill>
                  <a:srgbClr val="000000"/>
                </a:solidFill>
                <a:effectLst/>
                <a:uLnTx/>
                <a:uFillTx/>
                <a:latin typeface="Calibri" pitchFamily="34" charset="0"/>
              </a:rPr>
              <a:t> life for the company; limited liability</a:t>
            </a:r>
            <a:r>
              <a:rPr kumimoji="0" lang="en-US" sz="3500" b="0" i="0" u="none" strike="noStrike" kern="0" cap="none" spc="0" normalizeH="0" baseline="0" noProof="0" dirty="0" smtClean="0">
                <a:ln>
                  <a:noFill/>
                </a:ln>
                <a:solidFill>
                  <a:srgbClr val="000000"/>
                </a:solidFill>
                <a:effectLst/>
                <a:uLnTx/>
                <a:uFillTx/>
                <a:latin typeface="Calibri" pitchFamily="34" charset="0"/>
              </a:rPr>
              <a:t>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685799" y="3886200"/>
            <a:ext cx="7772401" cy="1524000"/>
          </a:xfrm>
          <a:prstGeom prst="wedgeRectCallout">
            <a:avLst>
              <a:gd name="adj1" fmla="val -981"/>
              <a:gd name="adj2" fmla="val 16069"/>
            </a:avLst>
          </a:prstGeom>
          <a:solidFill>
            <a:schemeClr val="tx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DISADVANTAGE:</a:t>
            </a:r>
            <a:r>
              <a:rPr kumimoji="0" lang="en-US" sz="3500" b="0" i="0" u="none" strike="noStrike" kern="0" cap="none" spc="0" normalizeH="0" baseline="0" noProof="0" dirty="0" smtClean="0">
                <a:ln>
                  <a:noFill/>
                </a:ln>
                <a:solidFill>
                  <a:srgbClr val="000000"/>
                </a:solidFill>
                <a:effectLst/>
                <a:uLnTx/>
                <a:uFillTx/>
                <a:latin typeface="Calibri" pitchFamily="34" charset="0"/>
              </a:rPr>
              <a:t> double taxation of the both the corporation (which is considered a legal entity) and the people in it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29164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059873" y="152400"/>
            <a:ext cx="7086600" cy="1371600"/>
          </a:xfrm>
          <a:prstGeom prst="wedgeRectCallout">
            <a:avLst>
              <a:gd name="adj1" fmla="val -981"/>
              <a:gd name="adj2" fmla="val 16069"/>
            </a:avLst>
          </a:prstGeom>
          <a:solidFill>
            <a:schemeClr val="accent3">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rgbClr val="000000"/>
                </a:solidFill>
                <a:effectLst/>
                <a:uLnTx/>
                <a:uFillTx/>
                <a:latin typeface="Calibri" pitchFamily="34" charset="0"/>
              </a:rPr>
              <a:t>The chief purpose of business is to maximize profit</a:t>
            </a:r>
            <a:endParaRPr kumimoji="0" lang="en-US" sz="4400" b="0" i="0" u="none" strike="noStrike" kern="0" cap="none" spc="0" normalizeH="0" baseline="0" noProof="0" dirty="0">
              <a:ln>
                <a:noFill/>
              </a:ln>
              <a:solidFill>
                <a:srgbClr val="000000"/>
              </a:solidFill>
              <a:effectLst/>
              <a:uLnTx/>
              <a:uFillTx/>
              <a:latin typeface="Calibri" pitchFamily="34" charset="0"/>
            </a:endParaRPr>
          </a:p>
        </p:txBody>
      </p:sp>
      <p:pic>
        <p:nvPicPr>
          <p:cNvPr id="22530" name="Picture 2" descr="http://express.howstuffworks.com/gif/wq-money-w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573" y="1735282"/>
            <a:ext cx="5791200" cy="5198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59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6858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FIVE CHARACTERISTICS OF </a:t>
            </a:r>
            <a:r>
              <a:rPr kumimoji="0" lang="en-US" sz="3500" b="1" i="1" u="none" strike="noStrike" kern="0" cap="none" spc="0" normalizeH="0" baseline="0" noProof="0" dirty="0" smtClean="0">
                <a:ln>
                  <a:noFill/>
                </a:ln>
                <a:solidFill>
                  <a:srgbClr val="000000"/>
                </a:solidFill>
                <a:effectLst/>
                <a:uLnTx/>
                <a:uFillTx/>
                <a:latin typeface="Calibri" pitchFamily="34" charset="0"/>
              </a:rPr>
              <a:t>PURE COMPETITION</a:t>
            </a:r>
            <a:endParaRPr kumimoji="0" lang="en-US" sz="3500" b="1" i="1"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1447800"/>
            <a:ext cx="9144000" cy="39624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kumimoji="0" lang="en-US" sz="4000" b="0" i="0" u="none" strike="noStrike" kern="0" cap="none" spc="0" normalizeH="0" baseline="0" noProof="0" dirty="0" smtClean="0">
                <a:ln>
                  <a:noFill/>
                </a:ln>
                <a:solidFill>
                  <a:srgbClr val="000000"/>
                </a:solidFill>
                <a:effectLst/>
                <a:uLnTx/>
                <a:uFillTx/>
                <a:latin typeface="Calibri" pitchFamily="34" charset="0"/>
              </a:rPr>
              <a:t> Identical</a:t>
            </a:r>
            <a:r>
              <a:rPr kumimoji="0" lang="en-US" sz="4000" b="0" i="0" u="none" strike="noStrike" kern="0" cap="none" spc="0" normalizeH="0" noProof="0" dirty="0" smtClean="0">
                <a:ln>
                  <a:noFill/>
                </a:ln>
                <a:solidFill>
                  <a:srgbClr val="000000"/>
                </a:solidFill>
                <a:effectLst/>
                <a:uLnTx/>
                <a:uFillTx/>
                <a:latin typeface="Calibri" pitchFamily="34" charset="0"/>
              </a:rPr>
              <a:t> goods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4000" kern="0" baseline="0" dirty="0" smtClean="0">
                <a:solidFill>
                  <a:srgbClr val="000000"/>
                </a:solidFill>
                <a:latin typeface="Calibri" pitchFamily="34" charset="0"/>
              </a:rPr>
              <a:t> Large numbers of buyers and sellers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4000" kern="0" dirty="0">
                <a:solidFill>
                  <a:srgbClr val="000000"/>
                </a:solidFill>
                <a:latin typeface="Calibri" pitchFamily="34" charset="0"/>
              </a:rPr>
              <a:t> B</a:t>
            </a:r>
            <a:r>
              <a:rPr lang="en-US" sz="4000" kern="0" dirty="0" smtClean="0">
                <a:solidFill>
                  <a:srgbClr val="000000"/>
                </a:solidFill>
                <a:latin typeface="Calibri" pitchFamily="34" charset="0"/>
              </a:rPr>
              <a:t>uyers and sellers act independently</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4000" kern="0" baseline="0" dirty="0">
                <a:solidFill>
                  <a:srgbClr val="000000"/>
                </a:solidFill>
                <a:latin typeface="Calibri" pitchFamily="34" charset="0"/>
              </a:rPr>
              <a:t> </a:t>
            </a:r>
            <a:r>
              <a:rPr lang="en-US" sz="4000" kern="0" dirty="0">
                <a:solidFill>
                  <a:srgbClr val="000000"/>
                </a:solidFill>
                <a:latin typeface="Calibri" pitchFamily="34" charset="0"/>
              </a:rPr>
              <a:t>W</a:t>
            </a:r>
            <a:r>
              <a:rPr lang="en-US" sz="4000" kern="0" baseline="0" dirty="0" smtClean="0">
                <a:solidFill>
                  <a:srgbClr val="000000"/>
                </a:solidFill>
                <a:latin typeface="Calibri" pitchFamily="34" charset="0"/>
              </a:rPr>
              <a:t>ell-informed buyers and sellers</a:t>
            </a:r>
          </a:p>
          <a:p>
            <a:pPr marL="514350" marR="0" lvl="0" indent="-514350" defTabSz="914400" eaLnBrk="0" fontAlgn="base" latinLnBrk="0" hangingPunct="0">
              <a:lnSpc>
                <a:spcPct val="90000"/>
              </a:lnSpc>
              <a:spcBef>
                <a:spcPct val="0"/>
              </a:spcBef>
              <a:spcAft>
                <a:spcPct val="0"/>
              </a:spcAft>
              <a:buClrTx/>
              <a:buSzTx/>
              <a:buFontTx/>
              <a:buAutoNum type="arabicParenBoth"/>
              <a:tabLst/>
              <a:defRPr/>
            </a:pPr>
            <a:r>
              <a:rPr lang="en-US" sz="4000" kern="0" dirty="0">
                <a:solidFill>
                  <a:srgbClr val="000000"/>
                </a:solidFill>
                <a:latin typeface="Calibri" pitchFamily="34" charset="0"/>
              </a:rPr>
              <a:t> B</a:t>
            </a:r>
            <a:r>
              <a:rPr lang="en-US" sz="4000" kern="0" dirty="0" smtClean="0">
                <a:solidFill>
                  <a:srgbClr val="000000"/>
                </a:solidFill>
                <a:latin typeface="Calibri" pitchFamily="34" charset="0"/>
              </a:rPr>
              <a:t>uyers and sellers are free to enter the market, conduct business, and leave the market</a:t>
            </a:r>
            <a:endParaRPr lang="en-US" sz="4000" kern="0" baseline="0" dirty="0" smtClean="0">
              <a:solidFill>
                <a:srgbClr val="000000"/>
              </a:solidFill>
              <a:latin typeface="Calibri" pitchFamily="34" charset="0"/>
            </a:endParaRPr>
          </a:p>
          <a:p>
            <a:pPr marL="514350" marR="0" lvl="0" indent="-514350" algn="ctr" defTabSz="914400" eaLnBrk="0" fontAlgn="base" latinLnBrk="0" hangingPunct="0">
              <a:lnSpc>
                <a:spcPct val="90000"/>
              </a:lnSpc>
              <a:spcBef>
                <a:spcPct val="0"/>
              </a:spcBef>
              <a:spcAft>
                <a:spcPct val="0"/>
              </a:spcAft>
              <a:buClrTx/>
              <a:buSzTx/>
              <a:buFontTx/>
              <a:buAutoNum type="arabicParenBoth"/>
              <a:tabLst/>
              <a:defRPr/>
            </a:pP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87543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04800" y="1447800"/>
            <a:ext cx="8534400" cy="4038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lvl="0" algn="ctr" eaLnBrk="0" fontAlgn="base" hangingPunct="0">
              <a:lnSpc>
                <a:spcPct val="90000"/>
              </a:lnSpc>
              <a:spcBef>
                <a:spcPct val="0"/>
              </a:spcBef>
              <a:spcAft>
                <a:spcPct val="0"/>
              </a:spcAf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 a MONOPOLISTIC</a:t>
            </a:r>
            <a:r>
              <a:rPr kumimoji="0" lang="en-US" sz="3500" b="0" i="0" u="none" strike="noStrike" kern="0" cap="none" spc="0" normalizeH="0" noProof="0" dirty="0" smtClean="0">
                <a:ln>
                  <a:noFill/>
                </a:ln>
                <a:solidFill>
                  <a:srgbClr val="000000"/>
                </a:solidFill>
                <a:effectLst/>
                <a:uLnTx/>
                <a:uFillTx/>
                <a:latin typeface="Calibri" pitchFamily="34" charset="0"/>
              </a:rPr>
              <a:t> competition, the one characteristic of a pure competition that is missing is identical goods; </a:t>
            </a:r>
            <a:r>
              <a:rPr lang="en-US" sz="3600" noProof="0" dirty="0" smtClean="0"/>
              <a:t>m</a:t>
            </a:r>
            <a:r>
              <a:rPr lang="en-US" sz="3600" dirty="0" err="1" smtClean="0"/>
              <a:t>onopolistic</a:t>
            </a:r>
            <a:r>
              <a:rPr lang="en-US" sz="3600" dirty="0" smtClean="0"/>
              <a:t> </a:t>
            </a:r>
            <a:r>
              <a:rPr lang="en-US" sz="3600" dirty="0"/>
              <a:t>competition has a differentiated </a:t>
            </a:r>
            <a:r>
              <a:rPr lang="en-US" sz="3600" dirty="0" smtClean="0"/>
              <a:t>product, </a:t>
            </a:r>
            <a:r>
              <a:rPr lang="en-US" sz="3600" dirty="0"/>
              <a:t>although it may seem to be the same </a:t>
            </a:r>
            <a:r>
              <a:rPr lang="en-US" sz="3600" dirty="0" smtClean="0"/>
              <a:t>thing. An example: </a:t>
            </a:r>
            <a:r>
              <a:rPr lang="en-US" sz="3600" dirty="0"/>
              <a:t>pizza places or restaurants. Even if they are all Italian </a:t>
            </a:r>
            <a:r>
              <a:rPr lang="en-US" sz="3600" dirty="0" smtClean="0"/>
              <a:t>restaurants, </a:t>
            </a:r>
            <a:r>
              <a:rPr lang="en-US" sz="3600" dirty="0"/>
              <a:t>they still have their own chefs</a:t>
            </a:r>
            <a:r>
              <a:rPr lang="en-US" sz="3600" dirty="0" smtClean="0"/>
              <a:t>, recipes, </a:t>
            </a:r>
            <a:r>
              <a:rPr lang="en-US" sz="3600" dirty="0"/>
              <a:t>etc.</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5125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An oligopoly is a market structure with few large sellers (example: cell phone</a:t>
            </a:r>
            <a:r>
              <a:rPr kumimoji="0" lang="en-US" sz="3500" b="0" i="0" u="none" strike="noStrike" kern="0" cap="none" spc="0" normalizeH="0" noProof="0" dirty="0" smtClean="0">
                <a:ln>
                  <a:noFill/>
                </a:ln>
                <a:solidFill>
                  <a:srgbClr val="000000"/>
                </a:solidFill>
                <a:effectLst/>
                <a:uLnTx/>
                <a:uFillTx/>
                <a:latin typeface="Calibri" pitchFamily="34" charset="0"/>
              </a:rPr>
              <a:t> companies)</a:t>
            </a:r>
            <a:r>
              <a:rPr kumimoji="0" lang="en-US" sz="3500" b="0" i="0" u="none" strike="noStrike" kern="0" cap="none" spc="0" normalizeH="0" baseline="0" noProof="0" dirty="0" smtClean="0">
                <a:ln>
                  <a:noFill/>
                </a:ln>
                <a:solidFill>
                  <a:srgbClr val="000000"/>
                </a:solidFill>
                <a:effectLst/>
                <a:uLnTx/>
                <a:uFillTx/>
                <a:latin typeface="Calibri" pitchFamily="34" charset="0"/>
              </a:rPr>
              <a:t>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hQSERUUExQWFBQWGBwaGBYYFxwYGhodHB8YGRwcGhgcHSYfGhwjIBkcHy8gIycpLC0sGB8xNTAqNSYrLCkBCQoKDgwOGg8PGi4kHyQsLCwsLC8sLCwsLCwpLC8sKiwsLCwvLiwsLCwsLCwsLCwsLCwsLCwsLCwsLCwsLCwsLP/AABEIAK0BIwMBIgACEQEDEQH/xAAcAAABBQEBAQAAAAAAAAAAAAAFAQIDBAYHAAj/xABQEAACAQIDBAUGCQgIBQMFAAABAgMAEQQSIQUGMUETIlFhcQcUMoGRoSNCU5KTscHR8BUWUmJy0tPhJDNjgqKywvFDc4PD4jVEhCVUZJSz/8QAGgEAAQUBAAAAAAAAAAAAAAAAAQACAwQFBv/EADkRAAEDAgQBCgYBAwQDAAAAAAEAAhEDIQQSMUFRBRNhcYGRobHR8BQVIlLB4UIjMmIzcuLxgqKy/9oADAMBAAIRAxEAPwC/hNjo6CRcJiGjN7FMSWbQlTdS6kG4OmtT+YYEaSjFQ/8ANM6j51yvvrRbtjL5xEf+HiHsP1ZLSD3saMg1knlCtTcWmDC030KJNmx1Hu1lY2HYWzXtlnDcDbzluRB/T7RRePdrDNwaQ+GIlP8A3KJzbOif04o2/aRT9YoditgYFbZ4oELGw9GMk91iLmpByqd2+KhOEpnQkdk+if8AmhB2y/TzfxK9+Z8HbL9PN+/TX3cwyAnrRrzPTyoPWektTYNg4dtUllNuaYqRrf4zUnzVv2lM+CGoce79p53Qh7Zfp5v4lJ+aMP8Aa/TzfxKed3l+WxP07V5t3IyLGTEH/wCRJ9hFH5oz7SgMH/l4Jv5qQf23/wCxN/EpfzTw/bL9PN/Erw3Yh7Zj44ib9+vDdTC84Q37TO/+ZjTTyo3ZvinDCN3ce79qGXd/CL6UrL44mUfXJVCVNmr/AO4JPYuJmc+xXNGo93cKvDDwj/pL91X4owosoCjuAH1VE7lR2zU8YakNST3D1WQY4IFdMWFZgoctiFS5vbrM47OXZRg7pwWBBlt/z5v4lB9/JM8uEgHxpC58Fso/zN7K2kK2UDsFaODrPrMzO4qviqbKZbl3H5KBrulD2y/Tzfv1INz4O2X6eb+JRcGpVNXFSMoINzYe2X6eb9+l/MuHtl+nm/iUfDClIFNlLtWe/M6D+1+nm/iUxtzMOSCelJHA9PLpy0+ErREUjR6UZQus4d0ob8Zfp5v4lL+Z0PbL9PN+/R1kpubtoogoL+Z0XbL9PN/EoJtnBxwTpCkGJnd0aSyYl16qlVNs8ozHrDQVt8wrObzHJisBL/bNEfCWNgP8SrQJIaSBMAnuCe25AKBLLgo79LDjsPc3JcYgLftLoxU+N6uYQ7Ml9DFgm3A4uRT7DIDWrlxKpbMypcgC7Bbk8AL8T3VUmwmGnJV0glYC5DKjkDhcg3IFZTeVBEupnsP6/KtnDcHKnHuvh29F3bwxMp/7lPO6EP8Aa/TzfxKjk3IwJ181iU9qLkPtS1INy8OLZDPHbhkxMwHsLkVKOU8Odc3cPVMOGftCk/NGHtl+nm/iV780Ye2X6eb+JUb7pKf/AHOMHhiX+29VsXs2OP09pYiPW3WxMY17OslStx9B1gT3Jhw9Qawrg3Th7Zfp5v4lSDc+Dtl+nm/iVV/NbMB/TcaRxBE6i/rVBenfmkOeKxp/+S32CgeUMPxPcj8PUVgboQdsv0838SvHdGDtlH/Xm/iVWG5cHxnxL/tYqY/U4pRuNgucAb9t3f8AzMaYeUsONM3cPVO+Gf0KPFbKwMYvJPkH62LkH1y0NfGbLvZcRJIeyKXESns+IxrQYXdfCR6phoFPaIkv7bXq1tDGDDwSSaBY0Z7DQdUFvsqP5ownKxhPaB+CnfDECSVncJhcBKodZZLG41mnU3UlSCrNcEEEWNerH7vbvF8NGxvdgWPiSSfea9Wo4gEgKrC6Pgxlx2KX9JIX90iH/KKK0KdbbRP62G9uWQfVm99Fa5XGCKzlsNu1p6B4CPwvVzXejDLPjcYJbkQYXNEL2sQI2v36u3trpVZ3eDcmLFyCQyPGxXK2S3XUcAb/AI0GmlV2mCrmEqtpvlxi2vD3ogWP2h0mxAGN5OijJuD6IlCA3tbXL23obuivm2ILMpgaTCFolHWWSy5i5NzYnIWy99tOe9x278cmF81BZI7Koy2JAUgjj4ce+qGyNxYIHzlpJmyFAZGvlUgqQoA00JHdfSnBwgqw3E0xSe3iSY64jo92QLZ+9OJbzTNJfpYMQ79VRdkE2U+jpbKOHZUeH3mxhw2HtKrTYp2ysUUCNI9DoBYknW5GgFGdm+T2KF1bppmyq6qGy5QHVlIAtp6RPeeVR7Z3LAwcUcJleTDkmPKyozZ2uwvaw439XO9KWynmrhy4AAa8P93q2egIG2++I81w/wAKFklMpaUxhtENlUIFtcnTh2d9FMJt3FzYnBx5+h6SHpJVMYuSjSA6MLrmCjnpe9SbJ3HJwmHWR3gniZ2V4yLrnN8t+B4DgdKOpu+oxEU5kdnii6IXscwsRmY2vmNyaRLU2rVoCQ0D+W3XHZp3d5avV6kqJZax2M+E2yotcRRL7Tmb/UK2+Yf7Vjt31z7VxbfokL81VH2Vt7V1GCGWi1UMXer2DyCgMdJkqwaYWq5KqQmZT2e+vG9PF6Q0pQsnLKakE4qAU5QKBASkhOaoyKmUUrJSlNjdVmUVn9+NMKr/ACc8EnzZUufCxNaUpQHfrD5tnYoaaRMw8V6w961IyC4BGYWe8q0GaHCjoxKTjIhkLZQ1w4yk8g3C/Klw2DfBYXF4gYLDYSRIiY+jbpCcoLEObAWBA8fVWg27u/HjY0WUuArrIpjfIQwBsb2/WNVINx8Mqyr8M3SxtG5eZ3JVrXtmJAOnG1c/TxVMYdtJxNjcQb3B+4DwK1Cw5i4LM4bezajzQx9Fhrz4bpVBJsg0+EcjjfU9Gv6Q7DV7d/fKeb8mB8n9KXEGWykG8V8uXXS/PjWkh3chWSOUBs0UHQJ1jbJpxHNtONDpdwMMYYIgZUGHz9GySlXAkvnBYcQ31U92JwjxBYB0gdDhx2JaexNDKg392/as7qbZfExzNJlvHiJYhlFuqhAF9TrrWDx+7smJxO0ygwcaiWzTzqWdAUBOQkFUFuLcddK6LsDd6HBxGKAMELF7Mxaxa17E8tBQ3EeT7CSTSSyLJIZHzsjSN0ebtyCwPZrem4fF0qNao5kgHS07g6TG3FF9NzmgFB90955CNmQrGiRSpOhHWa4gACMjEg2bjqDTZt9sX0MbRJE8r498MFYFVKrfLc5tD2n3Vpttbpw4nos2eMw3CGFzGQrAKy6fFIAFhyqDB7jYaJIkQOFhn6dBnJs/DU817vfqbu+Jwh+stve0Tu46zfVo7EslTQH3ZA8bvfjIl6F1w64iONpcRKcxhijzEJZQczO4tZb8x2m1UeUadsNgxHGHxOIV3cpE8gRFdkusStdibc2AHr0t73bts+L6ZME2KDxrcDEKiGRLhOlib0lUW1v26cb2tkeT1RhcMkryxzwxsjPBIUJV2LshIGq3NWM2CbSa9zRJMwI4GbSTAdFjFosbpkVcxAKH/nbtFxhI0igE+IWbMHJyjoyLN1WOXTimpvRLfjEyjY79KFE0iRo4X0czsgYDu40Wwm6WHieBo0Kebq6xgMctn9IsPjE8bk0G8pxvBh4/lMVHf+6rt9YFV2VaVXEUxSaAAZNoNiTxNohOc1zWOLijO7+y8uGiFuCivUcwGHCxoOxRXq2VThC8W39Pj78NJ7pIvvojVDHL/wDUIz/+NJ75Ivuq/XM47/Xd72Woz/Tb1fkprXsbceXjXPt0cfKcUwxeImWcZv6O4IRxl+LrYEG5AA4DS9dBcGxtxtp48qx+H3axcuJjnxkkR6AHIIxqx1OugsL6+q1heqrdCruHc0MeHECR29lu/RO2B5QhOwWaLoQysyOGzKwQEsOA1AU+ypNkb/LKzdJEYk6J5UbOGJVCQ2ZQOqdDYd3gSA3M3XmmWJ5SFgjEyqtiJLyAq1xbhre9+6i2wtx3jimhlEFnjZFmRSZTm5sTwAHxR7+NOIardanhWlw/Jtc6eE6qPaG90suFWbopYEaeNYysuVnUiS9zlOl14W17dKL7R3wEGNXDugKuyqHWRSwLWHWj4qLnmeGutC23VxcmDjw8jQ/BSxlCC2qKHvmOX0usLaDhrUON3GxDYp5FaHIcSJgzZukte+W4U2A7OZsaUNTcuHJgkRfj0RdD9o7dxIhxTLPICmNyKQ2oQiQZR3XA07qvbT2niFm2mBM4EMaGMBvQu0Z6vZpces1bk3PnyYhQYCZcV0wDlyAozkXsB1rkdo41exu78zvjWAgtiFVUvnucthaSw7Ljq91KR77ETVpTt7LfQopu9KzYWBnJZmiQsx4kkA3PtojVbZuHMcMaNlzIiqct8twAOrfW2ml6ym9nlB83laCFAZFAzO3oqSAQAPjGxBve2vOnUaL6z8jBdZr7uMcVa3L62MxrD5Z/cSK2ZF64ls3e+eFnMbhTIxZuop1JueINtTROXyj4tMvwgckXI6NdB32X8XrraWHcymASLBVa2Fe97nAiJXW+jrxWgW5W8xx0DOyhXRsrAcDoCCByv9laHLQNjBVBzcpgqMRmvdGaflpb0JQgKPIa8PCpL0tCUMoSKa8dedeND9u7ZiwkDzzGyL7SToABzJNJKNleMffQffJD+T8X/wAiT/Ka58PLc7Hq4dFF/jOxNvVYXq/tLygNicLLEYVXpomUNnOmZSAbWNxrU9Jji4EKZuFe8fSPELcYNrxoe1VPuFc23ixWJk2hjIo/PZRGsRjiw8vRRqWQEmRuIF9QBx1rcbA25FMiqjddVAKnQ6AC47R3ihGM3PxLYvETRYzoExAjDBIgZLRrlsrk2W+puBfhXPYQtw9Z/OwDFswOuYcBOk6d6uVmOIA96KrsLfNYdnxdL00+JEhw5jK/DNMurLxOiggZieAF9dKnxPlISKKRpoJIpIZY45YiykqJAWVwy3DDKCbD+dSYjcToxhjg3WKTDNIwMqmQSGUBXZ7EEsbcR4aaWZ+YJMXXnz4iTEx4iaVk9Lo+CKoPVUA2Hr8BKTgXOzu3M7g/3dFgMvWZIGxUcVRYKfZm/Ym85/o2IQwKjhMoaR1e+UiMagm17E8De9V8B5RVkkmjaDI0UDz2E0clwnFWyEiN+4k99P29uVJO2MZJxGcUsK2ynQRekrEMCQ/daqmz/Jy8ckkjTx/CYWSAIkOREznTKobVR39Ym5J1oNbgC0uNiYgfVYwJ8Z17Ev6s/wDSl2R5S0xEkKrhpgsyuVc2sXjTO6IOL29HNpqRpVjZm/pmxKYfzOeNmTpGzFCUSxILKCSCTYBTY9YdoqRdz3UYApMobBROgJQkMzRiMNbNoARcjnw0odsvcfGQ9JbGpmlMjSyCE9I7MjKpLljohOYBbUiMC4OLYFrSXay6+nCD19qX9UewrWD8oYfFQwNh3j6Ziq55I+kBAJBeAEvGDb41qzWHmbo4Ou//AK0V9NvRv6PHhpw++i+xfJrJDLhpGnj/AKO+bJHFlD6WLM5Ys0hPNtBwAA0ojBuZIFiUyxHJjDiWtAouDrlA5N+vx9gqfncHRMUiItP92v1cZ2joTctR39346Eu4chJx9yTbHTAXJNhZLAXOgqt5Q9Zdnp2zsfmpb/VR7d/YzYfp8zI3SzvKMsYSwa1gbekdNWPbQTfUf0zZ37cv1R1Vova/G5m6Qf8A4Kc8EUoPu63UK2UacqWpFXT/AHpK2ZVHKgWJ/wDUfDC+zNIPry+6iFDYnDY/Eka5Y4E//q5HvFEq5jFmazlsCzWjoHjdVcVtOKJkWR1VpGyoCdWPYPq8SBxIqpj96cNDL0UsoR7A2Ia2vC7WsPbWf34w7dPC8Al87tljsitGRckhi3okC7eHtEHlFeOR4MMejWR2DSSmwyILrq51t6RsT8UdtQBsq9Sw7HFszcGeiN+rzW2xmNSJGkkYKii5Y8B9/gONVNm7xYfEIzxSqypq5N1yjU3IYCw0OvDSgvlBmRdnutswuirY8Oak91l9dZ7Z+EeQ7QgBWSd4Y7PHYIwUJ1AOAJ0F+48KQbIlKlhmvpZyYv4SPXitzsreTD4lmWGUOy6kWINuFxmAuO8doonauZbo5jtGBehMLQ4cpKCLFiAeswsOJdePdUm9Uk820HiRmDRohh+GESoeoxc3PWJuRYa8OyjlvCe/BjncjTAibx76epdJtTXewLHgAST3DWuZ727bcYsyR3jfDtHG7CQjOSGYgR8Clwwv4dtFIPh8fjHllYHD50hizWBGWRb5Tx0F9Oba8qGVRnBkNDibRPl6hbHZ20UnjEsRzI17NYi9iQdCAeIrinlNlMe05rfGWNv8Cj7K0O5itFNgGV3tOsodS3VspcCw5cAfGhnlh2f/AE1W5SQrr+yzKfdatDAnJW7D78FXxtDmXQ0zw7yPwgGzdl4iZQyqoB1GZrX91and/d5oi7zlWZlKKq3IVT6V2IGp4f71HsU9QW5DQfVWt2RGrYeRncdKqMVgBsSwBIUuQQATYaDnxqpiMXjMYTQpwBvtbr9Fcayjh2CpUJPqi3kz2D5thDdw7SSFiQLWAsqqR22BJ/arXWrIbt4ss8LKAQcP8MWkLOkhKWTqgIwAzDNa/VrTednsHvro6POOYC/Vc7VLc5y6J+JxKoLsfx7e73VIhBFxwqu2Jv8AFHjSDHWHoj1GpspUchW7Ulqq/lD9X30o2h3e+llKUhWbVzryv7LlmSIWtAoYsbjRzotxzsAbftNW+XHDs99ZrfDGrPGYVBBVgSxHV4HTtPHj9dVcXX+GpGoezrVnC0+cqhoErgy7Dkv8Gwe3Ln7DRptqSJGgkVkCC1yhA48za1F8BupPdnsNNcoJLe4WB9dFsNCCpVhcEWKnh4EVl/PeaP0gEbwtqhgjJgwVT3CxefGob2Cq7E30sFN7ns1410LYu9uGxXSdFKpMZYMCy3spsXAuboeIbhXI9mbJULtBHl6GONCvSZWYANLGVBC6kEdU25Grm5nR9LiIZGhaAx4np2iQJ0SBxqsw6xje2iknS1a+IwzMW11ckyAAIG2vUTfSRtxCy61ZweAV0zZ++uDnlEMU6vIb5RZgGtxysVCt6iaJ7R2jHBG0sziONeLHgOXrJ4WFYTY586kwkrdHhMFA4GEiYjppWsVQnXqg2uFGp773q1v1tBcWmFw2GeN3mxF1kzAxoYOs2biGPWHU5+y+Y7As59tNsgfy3iJm4EaCTrGl00VTlJPYtJsTenD4ssIJMzKAWUqyMAeBs4BIPaKr4jfrApL0LYlA4bKRqQDwszgZVPieRrKYVng2mMmMbGSNG3njdGpEUaAlSpT0Dm4IL3Nr8aBY6OaPY3RrJhfNZCckihzPiGL3VejI6r3FmOpAXTvss5NoueLmDljbWZ1bfSwgEgzYSozXdHv1XZq9We2ntJsDszpGGaSGBBY8C9kTW3LMdayuzt4sbCZjjMQsVsMZMsgjdlcsoV0iiGiXYKFZrkkHwz6WBfVaXNIgGBxPUBPEd6mdVDSAV0umySBQSTYAEk9w1Ncw2PvdiI8WRNJM6rhZZnjlMWa6LnHwca/AE29Akmx1ohsnaczdC2IxuaTFYeWTzVYgUVShZbONUyjm3pEEcqlfyZUZ/c4RE2kzqdhwGpgaJorg7LcbO2hHPEssTZo3F1axFxw4EA8udZjfU2xezj/aSD/Cn3Vndz8TjIo9mFpx0M7GNYFQWCBXN2cjMXJ100FhWh8osgQ4KQ/FxQHzkf7hU9PDfD4wNBkHNH/sL2F7bWTHPz0yepdAVdBXqigxilQb8u+lrUg8FWWT3PUlZ5GYsXnYZjzEYVB7w1aECubjC42NckM7pECxAyoDqSxueJ1Jq9hdzsXPGryYqdg3H4Ww4leGbtrDfgKz3lxi603VqP3dw4dcLbyYcEqWXVCSpPIkFSfYSPXQnaOw8FI5kmSJnNrs72OgsPjDkKEDyWxm2fpWPC/SA8v2u6kTyWYc5Tkkt+2Pta9EcnP+5AYljbtLvL8ovL5iekDNhz0oUSXkTrZBZb9b4o4EVHs2bZ+GBEMmHjDcbSrc9lyWJ9VRL5NMJfWBj/1P/OqW1/JzAkbusTKFW+rA8LfrE0/5afv8P2h8W2IvHWieEx+Aid3SXDq8hu7dKpLc9SW769jDs+d1kkfDu6WysZVBFjccGF9e2sNh9hQ5lzL1bi/hfWjbbOwIOUYXpXa+URjhYc7nhz9tR1MEKbS9z4A3UtOvzjoYDm6/eyOYrZuz55DI4w7u1rnpBc24cH4++rp2LhpJum6NGltbODqQRl5Gx6ptfsrHPsaHrH8n2Cmxu2W3Pmewg6cjVNty9SRhytuKidb6gka8dbXrNqVcO3SqCrnN1YuSP/Jvd/cOhdAw+70CGMpCqmK4jIv1c1y1tedzx7axXldgBXDt8b4QerqGo23adcoQGFywC/0lhe+X0QBrbML69vGs5vZDiI5Y48RKz3jZlUuz5b2vq3Pq+6psNUpOqwyoCYPHgehRVabgMzjPWRx6HHdW9ijqij+ZbAOQBe1yASL99r0B2OwsNaNTRK65SAQeXHw9dZFdxFQwSOpbFFodTghFsJkWEWxMucPrqQCL8u+xFXXRWYiPFFdRZTKTfQEkNoD/ACqvuxtYYeDoTkXK7XBvcAnMNBx48yNKtS7WjcksU17ASdABxPAWHDtrucIc1BhmbBcfiBlquEblJhYCGjLYhuvwF2N/H9G1+duFTYGCM5gcTI5XW4LAWsCLXIBPcKjjxsI1uNO7tv3VVxW0Y1Xq5Wbw99TQeKhTtpgq4WOR8pUNfMefr93fVS8nyj/OP30LkckkniaQijKSOYO5JzzSC36zX48tap4jZ0mHXFTLiZB04t8L1gnUIUx3vcjjY6aDWoMJKPRY27D2H7qTbWPJiALXAIbSzejw0001OmnKquLeadIvCnw7BUqBpV3ZW2RDhljkYYlUUL0wYLIdPjKTnVv1Tf18aGRPmYtrqefH11l4sUZJ2c8T9gA+ytNg16tcnyhU5yCWgGLrpOTqYpyAZCK7j7LXNjXZQwklVbEAggRqSCDxBL0X2Xudh4YZYAgaOZ2Z1IA0Y3y9UDqry7KxnmGKkeQYfFSxJcZljsOtlGt7X4Ac6VNzpW1lxOJk8ZZP3q3cPh3votdzkSGmADsLcFi4p4bWcMu5Wxw+42BidXTCxq6EMrWNwRqDqeRpk+7eA6HoHigEQYuEJAsx4kG9wTw0PDThXL94dnYXByKJUlmzXOr8LG3xr1Ns3ZeGxCdNFg7xKwjbPJEhZzqAuaRSWII0F/XWwzkbFPpivzj8p0dYaW3fxmFR+JZoGj32LqOzWwWGXJC2HiXiQrot+8m9ye80OwuzdkwzdMnmiS3vm6VND2qC1lPgBQPFbHwsURJ2VMrKWDFhGyjKuckFW6wAueXDt0rK4iTAI5EkZjYgHK0JXRgCugBsCCCPGm0+Rq7pyF5nWLz1wTKJxI3AXW8TtLCTI0bzQOjCzKZUIIPL0qoYbd7ZyxPCiQdHJbOM4JaxBF2zZtCLjXSubYJdmO2RQpZzYdQ8eFgSBaiybm4N2F0UaHgLcAW19lQP5Lfh/oc57N4iOoxI707n814BW92duxg4yGhgiBCst1FyQ3pBjc5r8Nb1JsvdLC4bP0OHSPOCGIBJIPEXJNl7hpXOTuThsrWUZuRzBcvqvrT490lAGSeZG0zZZmAHG9ut4VE7BvdP9V19bf8AJEVgP4j32LpMewYFEKiJQIDeIa9QkWNtfrvWe8qmHvgM/wAlNE9+zrZL/wCOgj7KxMbKIdoz5TxzvnA7rPeqe1E2jNA8EmIjkjkFjmjQNoQRYrbXQUKOCeys2oakgHeZib7Hp3RdWaWkQtNgIp2jQrLJYqLca9VHDNOEUGW1lAsGPIAfZXqv3Vey0GJxWGZbBJQf2z79TVPD7QZFAHAagAnjfN26614Qjv8AYT9lesB/ufuooK828chHorf9LXh3cge+huI3pWM3kkA1vbMR4dUa9/fV7ZsOZr8hbv1JHdROQanWwta/tvrfnesnF8pChUyBs9qsU6RcJlYva3laiJ0zm3Do429fWa1Z3aflckYFY4GAIsekcnQ9w++utONOJ1P3UkUfDU3uLX8OXjb8WqoOWeLPH9KT4fpXz/id98U3o5Y/2U19rXNHPJ7tqeTEnPIXLFV69yLOSp0BHaOFdkZLniw8NOz7vfVPbGyRLFYEqylmjK6WYXtw5A1Di+UW4mi6jkid5n8KxhGClVD3G19uIIVKTCS3eMMuVkRQFjJsobomABc3yjW5vx5Unm4TU4nLcorGyWKqXjHEeq+vHhpWSm3SxkqpKu0IiGUG7qUYAgNY+lyI0vUEO5kyxy9LjYWzIFDKWYxnOjZgFXiQpTl6fHkcL5WYvUHd6jtWoKocIEnsb6nyWvM6LmzYjW6GwlXQWF9VC6jLyHZxrFb5tC2Lw7pLeMKysWLMBq3bewIN+zwq5s/cSDMMzYnFEi/VUongWYkgnwFZPa0AbFSrBHZekZURQW0Xq+J4ca0sDgBSq52vJsdoFxCrYitlbdvDfh0R0cVfbDywMSFZozqHUZlI/aGlSLtJ5bIisSeQuPfyoNHHJFKgB1DdcBvR1sQbaE+HCtwu2YomCsbFgDcAEDiOsRqKucyw1mseRffqUjBXNIuY09AjUHcdCtbIwHRRBSqKeJC8PbxJ7SdSavKoHCo4sSjDqurdwYH6qSWXsrpGMDGhrdFgPeXEkpZDYafj1VUC3pxNepyYnYnDFGykg96m49tMddTToluQO+kbiaG6SZaosTCzLZWC9txpU9tK9e1Mq0xVYWHdSU3mm4OGyzm1diSwkPYWOvV1X1E60uD21pqbGrmJ2qryRpFICpJLZdQeFtbWPP8ABrUbMw+GYr0fRCZM2fgX46XB4WGmnbXP/AvfWNB38RM9FvVbIxQZTFZu5iFX3Qw0gEzSKVDuCt9CRbjbjbgNeytAzAcagfQEmRfWwoDPvVhlmSPpVbONHQ5kve2UkcCfZ31vU6LoDG3geQWTVqyS47oTvFuudoY5YukEWWBpLkZv+IEA9JRrmHPlU2wN3MbhQcJGcNKmePEdc4hDe8uW4SxIHmpbKynUj1anCbPRp1Yhlcjo86OyNlJva6kaZrGx7KXEbsTgL5viHkVcwUGWzi+dDdnSTORncDMRYsbWrbZy0KdFuGJgAbi0yTMi/kqfNGcwQXaW3NohSuJw8EiAMpCYgRtIpiCP0QfrXHShicuha1qw+8u62PxOKlk80IICKY43SXIFAjRWKMetZO65B0FdLlw+KsweGRixLEvBDKATlvl6KddTkVvRve9uNqsYVMR0zzLAGaV42fpBKv8AV5yModGCEZ7g30K99XMLyvSwxz0hTmIsTGo4mPfBNNNxsZXAYMQ8EobL142vlcHiDwYaH1VstleUtbnpoFFkaxRiLnKQAFIOpv20Y2P5JZnx5bGBZICXaS0pLEkMVuRlYnMQT662J8kOzPkGH/Wl/focu4uliq7XsIIyi4Npko0mOAWIw2/WDk9ItGf1kP1qWFF8LjIJf6uWN+5XF/Ze/uo8fI9s35F/ppP3qafI5s35KT6Z/vrAIGymuhrYK3aKb5me36/51osJ5OMLF/VviU7hiHI+abiiibtwgW6zd5bX3AU2CisYsRt6K+/769Wz/NyHsb51eoQUoWOn2sgHHN3Ch8m12bQWX3n36VaxGzIyuhYElRe3C7KpPE8iaufmaNfhm+YtZ1SnjKhhsdh9bqRopgST5/hZ55iTxJPbc6U0OeOZte/8fj2VoTuaNB0pvY65B+qOF++mYndAgaTa3AsUsNSByPK9UncnYnUt8R6p4cw2zDx9ECMzH4zDuuaccQw+M1/2jRuPcmXj00WmnoPzvTIt0GzMGlW62Oikggi44kGoxgK5MZfJP+iJzDx9EHWZteu/f1j+PCvHGv8AKPYcOufvo7+Z2lulHH9DxJv1u6lG5R+WXjfVD+9T/luI+3xHqm52fcPH0RvdbBxvhEzIraupuBrqy/5bDwFNXp1IuuFhuBoTYhuuTax10CkC/bVbE7y4fZkCRyszucxARDrdib6mw4241m8Hv6mLml6LDxq3RySEyXkJMSLYEAqFuDbS/A8arPovYC5wgDVXqdVu5t72/S3OyHkazPNHJyIjAyg9U6Nx0Hbxvyrm+M235u80GGiHToxMkrgWzMSwHaxI4fFFudAx5WcaTlhWFb8FWFeHL3czVdppZJHmmKmSRgzBBZQbAaDvtrWjhMNUYSSq2Iqsdpfw/CDbExTSP1iddT4km5/lRIz65eQ7u29BNlm0hHj7iatPirO3j9VRVmTUMLs+TMWW4RknfwVyJJA3SdCZFjb0wA1joesvHs5WrRYHfWNtHsD3H61OtX92MIUw6kjrP1z6/R9wHtq7idnxyenGj/tKD9laVKi5jQWujiNly+Kx1KrVcHsDhJg6OjrGvaClwuOjk9Fge7n7OPdU5NCMRuhBfqq8R55GIt6iSOzlVdsPLAhDSGQKGMWa111zfoHrXsdGB00HZYBcP7lmVOa1pz1GPPfuC0eG437AT7v51GKp7P33OITLJCQ6IVzqpDH0bA9pvmOvYbUw7XQcQy+MbfdUNTEspH657ifII06D6glvmB5lEFH48Kze++0SkHRJfPLceCj0ifH0fWaJ/l2LlImnI/71nN7cUGi6QKxym3SW0trp4c9Pto4fG0atVrPqIOsA270+rg6lNhc4gdov3IHg3KgXaxA4gmrEmKB9C7PbgTck93cdONA0u3FrDsH3/dRjYsAMsarpd1v28R7dK69lUOYYECNdyI96rFIgi6miyyLw8QeIqs8DRMHXXKQR4g31HMVt8ZunE8pl6XzfQl+pmVuZJ1Fvx68/iEUOypIsqjgym4IPDw8K5UFzTMweK0PJbnc7fQYt40kXJNmXrAdRrMCbHkba2PqrZ4rCXLL0RZM3FMhI9FtQCrg5j28r865LuntaPB4hZnRnVAxCoBfMRa+pHInnWsj8rGz2kzvBOjg+mFUniD8WS5GgvprVPEc4+oDG23HvF1I2ALFaQusYI6SSEBiBmDKvpECxIdcpvYc7AVYjxDWaUYjPHH1mC5SLKoJB5i4F+3Wh8e2cP1AmLkw11Dqk6mxVrMCDMOYBtZuZ7KMYrDscNOGkSRXiezhQpIKtqxBytpaxFuFVntLSA8QSdxfxH5TgZ0SbGLiJS/psAW8TqfeTV/p6F/nHheWJg+lT76Ubewx4YiH6VP3q1zTqj+J7lFmHFE+n7q95x3H2/wAqHnbUAuOnhv2dKn30o2rCeE0X0i/fQy1OB7ksw4q7513e/wDlSHGfq+/+VVDtGL5WP56/fS+dxn46fPX76H18EpVrz3upKrecJ+mvtFepS5KVxWeWd5MxmYsP19OfBclhyINtKuDeDG//AHD6d6n/AE0M86S9rTX/AOT/AOdT4NVk9EuB2tHYf5vqqDm50cpRUA/irv5x435dteHoad18v4sKg2PvvjGmVJ2JRX67AAL1TwGlzw4ipPycPlB81qgxUSRi7TKPU1z4DLc+qnc2Yu496XOgXDfI/hdKXfHC2Pwo1t8R/wB2srtze+UzXw10TKFJZVOYgtYgE6Cx8aynn0N7dKL/ALEnPuyV4Y6H5ZfmyfuVJUqF4gGFHThuon31I8m92N1GZTw4xppwv8bjxpp3zx9r3T5iaf4uXOgYx8PyyeyT9ynDFxfLJ2fH+1ahh/3nv/akzs+3y9Eu9GJnxgUycV4ZVC3BvcE5vsvUXkwwrNiyctozDMvYDdDwHPhxqRsZH8sntY/6aI7q7wYeHFoZJAFswLZWyi6kAcL+6qmNY44aoJk5THGYSzAuEIPgsCkS9UW0uSeJ7yaqz4l5CEhBNzYEDVj2DsHf9Qpi58TJ0Ueuui8AQDxJ/HKtvsfYCYSJ20L5SWbwBNl7B9fuF9pL9FEuabLSzjwb66vpDcHvv76H4ViuVv0QCfDn9/qoyBWRXP1Su95Mpf0Q0+5H6K2e7UxfDRk8VGU/3dPqtRVRxYi4GnG2pvb6r+qs5ubjnXpEVmC6NoSBc6Hgedh7K04x0nyj/OP31sUH56YK47H0eZxD2dPndV/ZS37xVj8oSfKP84178oSfpt7TUypJAbRceLfUKrj8a1Z/KEn6ZpPP3/S9w+6gElUaJTxAPiAaDb9y5cGTY2YqNedrk2+bWkOPftHzV+6sV5T9qMYooiRqS3ogdi8h3mpKdnSg7RYjCpoPAVpd10AxEXifqNAoFrQbvvlxER09McQCNbjgdOddDTpRQd/tPkqJd9Q61v7Vi95NgmFjPDpH8deS9pt+ifcfdts9yeHqAA9g0pHiBBBsQdCDz7jXNuaHBXlzzDYkOLj1jsqLF4IMCRobe2rm8GxGwriSIFom0tfRf1T3dh/BTZzCVly82APdc21qDWxRuLhHfKNi3w+PiCGxjwsSW5Hqtpb189Kh2BvgUBCHonsbqP6ttNbp6PLn7RV/yqwh9oyjsVAD/dH31j4sEAAPsB+sX/BqZtYts9uYcPc26D4JZA7QwV1T8pYTh0sHzk+/8XpyYjDMbBoCTwsU491csODBPYPAa+Ol/q5V5MGt/wDxHLhwq18x/wAD3/pDmP8AIe+1dUaXCnUmA+uOqjbMw00voRMqqPRCnUl+znZRXNfNBzt80ce2i27+2XwpJUKytbMhFvWCOHHvFSN5RGkOHb/0mmgdZC2v5rYUk/ApYAchxN/sApuD2LhVZx0UOhsMyqTwvz8aErv5Yk9Dxt8fs/u1ltv4ozymUALe2l78ABxt3VO3HNAJe8xHTx6TGiY2kXuDWi5XRzsjCfJQfMT7q9XJFww5n3X/ANQr1VPnVPi7vWh8oxX2Lrdk/T9386Qxofjj5v8AOqRpVSq8qpCudDH+kPYaQ4RP0l9hqqQKux7KygPMejU6gWvI37K8h3nTxpSjCj/JyHmh/un7qb+TY7/8P5v8qkxG0+qUiHRxniAes37bcT4cO6qVJCFN+RouyLX9UfdTTsGE/Eh9g+6o6sYHAtK2VB4k6BR2seQoWSULbuQm144TbhoPupjbswXuYob9un+9FcTikjUxQ639OUjVu5L+ivvNCp8UEFzcUIHBFSQbNjivkVFvxyi1/E02ZQwKmxUixHaDxHsodJvFF31Ed44/xrRkJINsXZOEaSWORWukjLo5GlzbTwtVndjZsHSzwzo0pivlIZhop4kLxupU+qhu3WUucRCSHUAyL+ko0LeK8T3X7K3u4e04GhkMwDAk3FySVCKx0X0rDMdbkZbC1q5+rg3VKjmhxAPgR6ytWjyjVpNIk3Ea6dPgquyZ1RX6FEVCxsCqudAFPWYE8QedXTj27I/o4/3ailw0cUkkcQZUVyFDcbaHjzBvcHsIvrevFa2sOzJSa3gFnVHue4ucZJUwxx/Rjt/yk+6kOO/Uj+jX7qrlaa6/jWplGrXn1/8AhxfM/nXvPR8lF81vsaqoFqco++kkrBxY+Sj9j/v0C3s2KuMjCiNVlXMY2UtxCk5TdiLGwHjai4HhQLeraDwLGYzYtIBfjpz916Bsks7u7u/DiNGkkiYEhgVV7EcdLitKNy4oZI2XEdKQwYp0eQkDtIc2oRuVFdM54tc+03+2iEW2kWR2JuSco/ZW4HtNz7KsMxtdoyh1uoKPmmawtN5ynyVv77UxdaCfnHHfnU0W8EZ52qAFSIlPh1dSrAFSLEHgRWFxeyJsHiUeFC0asHBvoctmIexHJT6ia3UMoYXHCp4ZMhBFj3HUHtvTajMwtqiFgdrb2yYvFPI+HS7alQzXAUAE5+zTmpqlHtNWawgkva+jg6cL6p26V2/BxQyLmEadh6q3HaDp/vUn5Ih+Rj4W9BeHG3DhUWSpxSgLhke0VY2EUtwLnVTpe1+Fej2ijEgRzaC50U2F7XruH5Cw/wAhF2f1a9t+zt1pn5vYYXPm8I01PRryNxy7daOWpxCUBcSj2ghJASbQXPVU2HtrybSjN9JdBc9RT/rrsy7DwYv8DALix6qi4BvY916SLdrB65YIdQAbAcAQRw5AgeyllqdCEBcaTaUR4dLp/Zj7Hprvc12VtzMHY2w8YuACQDew1HPlQPHbmxx6iJGXtC6jxH21WxFKo8RstnkrEUcM8veJdt0cVzO1LW7OyYfkk9gpKpfCu4rovnFL7T77Vfjy31v6gD9oq3hNnGS+QkAek7AKo8WufZxqwcFHBrOc78oUPD9txw8BrVTG7TeWwNlQeiiiyr4D7TW4uEVnzuOH+pHSP8qw0H7Cf6modLKWYsxLMeJJufbTbV6kkkr1LaieA2SMnTTHJCOH6TnsUfb/ALhJKHZuyjLdiQka+lIeA7h2nuFS43aQy9FCCkQ4/pOe1z9Q/Ai2ntQy2VRkiX0YxwHee099UKSSeL0yaMMCG1BpyDw9tNHupJLJbV2dkbQaUNcHsrfuik8B9nvrN7ccqbC2U9w+umEIoLGSDccR6/wKJ7mbXbDySQqAVDJIoPxbFtL96u6EH4rA8qGpKQb86m2ZiLHESMQLWuTwFlHGqOMcWU8zdbQnN1W0wkxZA2pFrC/HKtlXXnZVAvxNhUw58uy1Z7Z+34mKxx4iNm0ULe17Dlfwoy2cfjS/dV9lmgJqsrxP47qjamIza9v2VC+KkFvgw1uNydfG32U5BWqUGqceKkvqlj3GpWmYfFNJJT0E3twXSQM1iWiVmUdvVYH67+qiJxTclNJ541xmTq363Zbn7r0DoigOx7xYEsOJAVfXpf7aCkWo7sxjHgMTFe5gmyjwD5R7iKDdJreowkmZCe+jGxdlhzdqu7Fiut2Uce6jSoNABbwp4CSlw6gCwqSoA+tTqb09BWMDjWie44cxyNaqCdXUMvA/ixHbWNq5s3aJibtU8R9o76SKIjFPJiWhZzFb0eQYX017Ty9Y4iih2TIvxi/iT9R4VHPhEmUEgEcj3dnh3GoxBKDYM2jLkbpDZUFrqY+Dk66njflaglCf0eX+tR9eGWNnPrKg2HjTodmqwVwsiE6gEWYakaiwsTb30S89PZThj+730SZMpQhM2DmsJImLg8UZSp9hAYU/Dz5tCpRhxVh9R4EUzzicvclgek4XXouj7LekWtz7e6rMxLMDfQC2W3Ptvx7qCSHz7OiLElFvSVJN6Rr1NgcFJmdxWRNepTSDjTlEvEV4CvWrRbNwqw4bzogO/wAUHguuW/eef3UklXw+zEhUS4kanVIb6t3t2D8Hsofj9pPM+Z/UvJR3Co58U0jszklu3+XId1MvYeykima8L0pFebn417N+PfSQT1FtT9n20wkG/wCPbp9lIzW76ar8aSSTo71BjtnrILN6u2rhX3V50t+LUkVmMRuxa+VvVWM2pthFgxEIJ6RpLWtyW1zfh8W3rrrVtbfjX/ehmK3Zw0rEvCjMTqSNTUNSk2pE7EHuSBhco3OwubHQBrjrZtP1QWHquK7Ui/z1/FqHYDYOHhJaOFFI0uBr7aIl7fXUoEIJrprYH166+FRuhqRl0/Hf91edbeyiiveoUmWlzaV5I9PX+NaSCQ27Px7K4ptPaOIWV0mmlurEEByR6tbV29Y+r6/svWP2x5OI55WlErIXNyMoYX07xTSJSUO7eN6eDEm4vIkTH9rMiNp2koT/AHqK4bdawBY8fsqns/ycxwSJK0rOUIYAKqC41F7Vqi1+X47uykGoqvFh8i2XSplPt/HOlv8Aj+deva3jaigkY86kj00vTG+qvA3opKxam2pUNKackr+ydp9GbN6B49x7f5Vpwbi41FYijm72Ma/RnUWJHdb7KBCIRykpwHCvfj6qCKbXq9+PqpTSSQ5zcnXnXqaDSUyUV//Z"/>
          <p:cNvSpPr>
            <a:spLocks noChangeAspect="1" noChangeArrowheads="1"/>
          </p:cNvSpPr>
          <p:nvPr/>
        </p:nvSpPr>
        <p:spPr bwMode="auto">
          <a:xfrm>
            <a:off x="63500" y="-798513"/>
            <a:ext cx="2771775" cy="16478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hMQEBUUEQ4QFBIQEBUREBAQDxYPERASGRIVFBQQEhYXJycgFxojHBUVHy8hIycqLCwsFh4yNTAqNSYsLCoBCQoKDgwOGg8PGislHyQyLCwqLDUvMCwvLSwsMCwpNCksKSw1LiosLSwvLy8tNSwsLCwsLDY0Ly0sLzQqLCwsLP/AABEIAOMA3gMBIgACEQEDEQH/xAAcAAABBQEBAQAAAAAAAAAAAAAAAQIDBAUGBwj/xABDEAACAQMBBQcDAQUDCgcAAAABAgMAERIEBRMhMVEGFCJBYZGhBzJxgRUjQlKxYnLBFhczNFSSk7LR4iRDU2NzguH/xAAaAQEAAwEBAQAAAAAAAAAAAAAAAQMEAgUG/8QALREAAgECBQIEBgMBAAAAAAAAAAECAxEEEiExQVGhBRNh0SJScYGR8BWxwUL/2gAMAwEAAhEDEQA/APbpJLVF3g9BT5Fuabu6ATvB6CjvB6Cl3dG7oBO8HoKO8HoKXd0bugE7wego7wegpd3Ru6ATvB6CjvB6Cl3dG7oBO8HoKO8HoKXd0bugE7wego7wegpd3Ru6ATvB6CjvB6Cl3dG7oBO8HoKO8HoKXd0bugE7wego7wegpd3Ru6ATvB6CjvB6Cl3dG7oBO8HoKO8HoKXd0bugE7wego7wegpd3Ru6ABqD5ipgah3dSpyoBaLUDmaWgEtRalooBLUWpaKAS1FqWigEtRalooBLUWpaKAS1FqWigEtRalooBLUWpaKAS1FqWigEtRalooBLUWpaKAS1FqWigEtQKWkX/GgEHM/pTqavM/pTqAKKK5ztr2xTZsIcrnJISsUd7ZEc2Y+Sjh7iuZSUVdllKlOrNQgrtnR0V5Jp/rJqI3XvWiQI6hwEyjfdt9rrkSGB8uV69K2Ht6HWwiWCQMh4HyZG80ceRrinVjPRGnE4GvhknUWj53Ro0VBqdakYGTWvyFiSfwBxNLp9UsgupuL2PAgg9CDxFWZle19THZ2uTUUUVJAUUUUAUUUUAUUXpL0AtFJei9ALRRRQBSXqLVagRozseCKWP4AvXnba3X7QVnj1PdgZLQRRAGQILgtMWHAHgeHLG3G9cylYrnUUPqelUVz+j7QQhhCNXFJPHGN6gZQ7FR43xHAHmbDlet5HuARyIuPxXR2mnsOooooSFNT/ABP9adTY/P8AJ/rQCL9x/Sn0xfuP6U+gA15f272C+0NoFMwselgguD/FvZmzI/CBm/8ApXqFeUfVlpNBq4deiFo308mjmI/gZ0dY3P8Av39SluF6qqxzKxuwNZ0auZOzs7fvYzdV2NfVamSeaQLGCrrDhk6w5FERwDZFAQi9zwW5tVPZfaCLQ7TgTZrtMsxEGq0yZOjjNrTCVjYyAFT4RiLML2Nc5re3kciamJN5jLBhEzrnPqZt/E2UxF7XAchB4VvbiSSe2+mHZFNnW1W0PBqZkO5hZGZoIrHJ5MQcGIB52sA3Q2zxg1rFano4zFqUMrlfhLi1uSp9Q/rPJpdU0GhVC8TYzzyLl4geMUYPIDletv6MdutRtIzrqirSQqrCRVCZqxIswHC4I59D6UnbrsrsvaMhlMkkU4VbzRRG0wIOIZWsGbFbg3BK2IuOXR/TfsppdDA3dZjMZHtLMVxyK8lA8lGRI53yvflV0aSjZd/U8a0MjbevT90OvNeew/UOaCXVnUaaSTS6fafde8xmNF06NulQFb5SWZ+JHIMOdeh1yk/030zzPI0mqxm1I1U0G/I080oKlS8duIBUcPTjfhV5SYXZb6lTGODvemkbvE2pij1MZiCu8TSsIxGCCBimORtxB8uNX/8AOdipMugkUncsirqYJC6yybsC4IAcEjw/petEfT7TLFDGplA0s0s8JLhiJJc8y3DxD941hVcfTPTs4eWbVySBYlzk1AclYZhNEv2jgGHla9zfib1U3PNZbdf8OtLFJ/qBNFrHXVaUQaaPQx6iTN1eSKR5d34ihNwSQtgOfG9q7xTXN9oOwGn10rSytOrSQLp5BFLgskayb1AwIPENxuK6QCu0nyyDie3/AGh12mmhXQpHJ+4m1E0Tpk0iRvCCEtxvaQmw48Da54HE2t9U2kgabROgC6AzNG6B2inGs08RR/TGVreRuDXpMmz42lWYoN7GjRo9zdUcqXXpxKL7VkjsJocpm7nFfUqUn4ECRSwcgrew8Sg3ABuK2U6lJJZo7d/qVtS4ZzGxe0utaFNRKdSU7udQ4/Z8UcLgQmTFZQ5YA2sGxvxHCpuxG0tbtTTHUvr1hDSOiQ6fTRsECm3jaTIk+3C3Wui0XYfRwlTHCy7sgoO8TFFt5YFsbelrVEn0+0KsxjgaLM3cafUT6dG/KxsB8VMqtJ3suyCTOhjHAXNz5nlf1p1NjjCgAcgLDjfgOHM86ra/aIhK5KbObFv4U4geI/r8VkOxm29GZtPLGv3PGyr/AHrcPm1eL67aeujjYJHKUuUcxrxRuTRy48VP5517F/lHDa92sACTgfCCuSk/kcqy9t7P0k8il4mzfMNNE7QtjGwRsyv3AE8L35VzKLZmr4fzeWv3k8f7KbPlbUrIVbMMN2vJmY+QHkP/ANr6C0kWEaqTfFFUnrYAXrndj6XR6UsYoXDKoLOwaWQKQCOJuRe/IdONag7Qw9W4WP2+RUtkOq2B48ul6mKsrDD0PJja5qUVX0euWUErfhbmCvAgMCL+RBBqxUmkKZH5/wB4/wBafTIvP+8f60Ai/cf0qSmL9x/Sn0AVDqtIkqMkiI6OLOjqHVh0YHgRU1NKjoPagMTZXYfQaV95BodPHJ5OsYyX+6TxX9LVrTaNHN2jRja12UMbWItx8vEfc1LiOg9qMR0HtQFIbD09792gvyvul636datafTLGuKKqrcnFRYXJueH5p+I6D2oxHQe1AOopuI6D2oxHQe1AOopuI6D2oxHQe1AOopuI6D2pcB0HtQC0UmA6D2owHQe1ALRSYDoPajAdB7UAtMkiVrXVTibi4Bseo6U7AdB7UYDoPagIu6pYjBQDzAUD+lNj0EaqFEa4qSVBF7Em5Iv61PgOg9qMB0HtQETaVDzRD+VB6f8AQe1HdE/9NOYP2jmORqXAdB7UYDoPagEVQOQA/AtTqTAdB7UtAFMi8/7x/rT6ZF5/3j/WgBeZ/Sn0g5mloArmfqLtGTT7PkkhkZJFaIB1tcAyqDz9DXTVzf1B2XLqtBJFBGXkZoyqghbgSKx4sQOQqynbOr9TipfI7HmuztsbUnRXXaWKMsrlnYDdpFbNnAQm3iW1r86swybbdFddY2DkBGaaJMizBUWzAG5JWwtxvVTS9jNqx4Y6WUGLLdsmqjjKZElsSrX43NWV7O7YBU7nUndsroH1yuoZSCpxZiDYgcx5V6Ly8Zex5yc+VInePbYQMNde92IE8PgjGJ3xJFilmvkOXnRudu/7SwsLteeAYDxAM/RTibHkarHs1tgtludTle+X7QF73BvfPqoP6CkTsztcG4h1QPO42gL/AMXnn/bf/ePWudOsexN5fLMn0J21NGsia0lHF8jIlhYur5eH+AoQ3S6870uG3OF9XbIErfUQrcBcmbiL2AIubcL1Si7HbUVcV0s6rZhZdcoFnILiwf8AiIBPWwqVuzO1yysYdSWQkox2gCykixKnPhccKn4b7x7EJy+WRalj22LFdYXBVTdZoeDsiOITcfecxYeflwpirt08tS9w5S29iJuGZCSAOCgq3HlwqsOy21uP7jU8QVP/AI8cVKqpB8fEWVR+FHSpH7ObYa14tWbEEX2iOBU3U/f5GmnWPYXl0mWOxnaXXPtSPT6jVu6hpFkTJHRisTsLMo4i4BuDXsAryTsZ2O10W0459Rp3VQ0jSSPMkpu0TrckMSSSRXrdZMTlzLLbbg2YfNlea+/Jk7f7QppAt1Z3kJ3caWBIUXd2ZiFRFBF2Y2Fx1qpsjtlFOXV1eJ4lLsri4ZAbFkI4mxIBBAYXHDiKo9utkSSPFNCQXiVkaPeLGzIzI2SZeEkMg4G178wQKzdgbGcTPO4iixgkiiWRkJld8bvIiEqiDEAC5Y3JNhZR1GnTdO73LG3c6U9r9Pe2T/aWJ3TAKAuRBuOBAt7jrT4u1mnYKRI1mJUHdta4YrztwFwResV9i8VZe4+BSArAjh4goJXw3seJC/oae2yTdLdx8IGRAIcnN2YqSDbIFDxvYqeYNc5KfqTdmpp+2OmcgCRrtKYgN233AqvsSwsfPj0rbFcZpNiFbBu5FRKrjG4KkYg2B6hQP0rqNpa8QRPIQSEF7Dz42H9a4nBZkoDNZNy4LeVc3qu2Y3pjg08k5VirFOC3HAgcDf8APCqexpNXri0rzPFBxEaRWQyN1yPHEdfM9LVH2D7SmRFhlChwtkZRiGIHFGH83A8fOx8+d8aCgpNrNbdX29zDPEOeVReVS2dt/a/qdjDJdQSCpIBKm11PQ2p965LWvq7yIrSlSZcTuzxBaTwKyJ5Ju8TkvE82tYPi1WtbI+K6ozYbnnIHS0RLIvgIJtiWPA+OsR6J1V6WsDYs2oeX940m7WME7yARFpSFyTkPCpvaw49Tbjv0AUyPz/J/rT6Rf8aAWiiigCiim5eh+KASW9jja9ja/EX8r+lYuu2VPLIrb9U3YspQNxyPiFiefhXj+Ryvfby9D8UZf2T8VKdiGrmNJseYgjvRKnTNFY5cZGveU8fXh08vWv8A5PTn7ta5AK2F2WwAUEeE8eGYuSfuB5jj0OXofijL0PxU5mc5EYibFn3ZU62Qu2N5OVrZE4gciSR+gAqF+z+oJBOubwsGW6k2sjL143yIPUcTc10OX9k/FGXofimZjIjBg7PSqjr3klWxCLjZU/e5tw8yRwvfz9BUuwtjSQMWeYsGB/dg+ENl956nEIPTiK2cv7J+KMvQ/FMzJUEh1FNy9D8UZeh+K5Oivq9DvHjbeSLumLYo2KvcWs48xR3L99vN7J9mG6y/d8752/mqxl6H4oy9D8VNxYqabZxRpTvpW3zZWZriPhbGPoKYmyLafc7+Y+EjfZne8Te+XWr2XofijL0PxTMyLFbU6DMxneyLunD2RrCSwIxk6jjVkpfn80Zeh+KMvQ/FLkgFtXHP2Okj1olhZdy8wlcE4tGcsmCjzB42/Nq7HL0PxRl6H4qynVlTvl50KatGFVJS41FFLTcvQ/FGXofiqi4dRTcvQ/FOoAooooAooooAooooBCap6rbEURUPIFLmyLzZz/ZUcT7VPqHsBfkWANeEdou1OpTXyyiTCSGSRFVlDKqglSpB8iPg1TWqqml6np+HeHyxspJO2VX+vQ97RwRcG4PIinVgdlNoNKpLLjeOOQr/ACO63Zfj4rfq481qzsFFFFCDJ7RdpodBFvJi9icUSKMyySNa+KqP6mwHWsrs/wDUSHVuF7vqoSxspmhspPkLre361z31Ih2l3yJtHqNPFDuALTjnIHYtY4nyKVV0TbXw463Qn8c/+SvOq4zy6ji3H8u/9F6pXinqerCioNAHESbwgybtd4RyL4jK3pe9T16JQFY3aTb/AHNUbd55sVtnjbhe/I1s1yH1G/0UX/yH/krJjKkqdCU4vVGzA0o1cRGE1dP2K/8AnHP+yj/jf9tH+cc/7KP+N/21xlFfL/yeK+bsvY+t/icJ8nd+56FsTtmdTOsW4xyBOW8ytYX5WFdRXmXYj/XU/uv/AMhr02vofDa861FyqO7v7HzXiuHp0KyjTVlb3CsnanaKOC92Xw/ezMERPRmPn6CtasPa/ZfSS5STaVZCAWNgzMTYk4hTxJ9OdekedBRclmbS9NX/AIY2n+pemc/61EtzioMcniPUWuQPza/Sur2frhKtxzBsbG45Agg9CDXj2u7JRzzs0UD6WILaOJcpJS/GzvxITjbgCeVeqdnF/dEk3dmycHmvABQf0HP1NRG7V2jTjIYaEoqhJvre2n3Wn4bNeiiipMYUUUUAlLSCloAprSAcyB+TanVl7f2EurRVZ2Qq1w688SpSRPwyMyn8+lQ720O6ai5JTdl13Lk8iMrAutgPEch4fMEnyrjdp7F00gXVO+mYYI6zPCWlxYgRnAcWNyoHC/Kr7dhEyZhLbx5ophVk/wBI0lph/wCdYsQL2sALdaig+nqKVvPkqbu4aFSXx3F1ZvNDuB4fLI1U3N/8m+nDCxd/Nf2TWnKN/ZkEUCWEgN28bswBLkDgeh9KvrKCSAwJHMA8RflceVcmn0+j/ikyWzKFMSWIKTKGf+dxviczxOIrQ2F2XXSyu4kLlxYlgcuJDG5vY8eXC4vzNdKU29V3KalLDqLy1G3x8JvVkavtGsepGmEUryFEkJQJiqO7oGOTAnijXAB4CteuV7Sdi+96jeiSFcoY4XL6bezRCOV5Vk0smQ3T+Mi9jyU+VjYYzR27s3Ra6AxaoQSxFTJ4nAxC8GlVgbra9sgeF7Vy3Z3sJsTRzJLAYJJnDPpt5q1mYhb3aBSbGxB8ViQRzFWx9P5CQraqIwoDGqDTEOYG1iapkdi5BJ3YS+IFiTbjSaj6eO8iHvY3Sahp91u3AUnWTakhArhLlZQhLq1t2CLXNAdJsvbyzGxjeInEoJmiBkDK7KUCO1xZGPrY2vY20YpVdQysGVhdWUhgR1BHOuM0XYCQNEZtYGEA06L3eN9K5jg0+rhXxq5IZu9XJFh4SLWNdN2f2Z3XSwwZZbiJY87Y5Yi17caA0K5L6hRlo4QqliZWsFBYnwHkBXW1jdpNmSzhN1u/CWDiUsFZWWxHh4/0rLi4OpRlFc+5swVRU68Zvi/9HmY0r2vu3ta98Da3W9DaOQXvFIMRdrowxBvYnoOB9q7EdnNbdmL6YllxJOfAeO9rDzzb4qSPs/qwDcwFvEUbNhgWLljbHj958/IV84vDn0l+D6d+JxXMfyYvY2Bl1qZKR4X4HgfsPMHiK9KrlNldntQmrWaZobBSto2bhcECwYdSfOurr3PDqTpUnFprXn7Hz/idaNaqpJp6Lb6sK43tH2u7mDLIszKZGjjSJgqqykWzPqMjxv8AbauyrB7QdlI9WpVxcMcipZlGX8wK8QfcV6PBgpOCqRdRXjyjgO3v1DjnjjTSPIJVkDmZbxlLKRu1I4tcnj5cPOuz7Kap5BAzOWeTSh5SVCniFYXC2F7nnasvZ/0thimEgQeH7FdzIqn+c34senIDpfjXZbO2YsI8PEkAE2twAsFA8gOlcxi1dtm3GV8POnClQi7LW7314LlFFFdHnBSClpq+f5oBRzpaaOZp1AFNx9T8U6igG4+p+KMfU/FKDS0A3H1PxRj6n4p1FANx9T8UY+p+Kcagj1sbAlZEKr9zBwQvnxI5UBLj6n4ox9T8VWk2tCtsp4luAwylUXB4gi55VKmsRvtdSSuQAYG6/wA3Dy9amzIuiTH1PxRj6n4qKPXRtbGRDe9sXU3tztbnanR6lWJCupK8GAYEqehHlUE3H4+p+KMfU/FOqjtXbkGkTPU6iKFCbBpZAgJ6C/M+goC5j6n4ox9T8VS2Tt7T6tC+m1EUyg2JikD4no1uR/NX6Abj6n4ox9T8U6igG4+p+KMfU/FOooBuPqfijH1PxTqKAbj6n4p1FFAFMTmfzT6jj5n80A4cz+lOpq8z+lOoArH7RbU3KqA1spY1kN7buNnxzJ/hGVlv5X9K2Ko67YsM7BpYlcgY3N/tvfEjzF+tcTUnH4dy6jKEZp1NiDRbUjVFUylsU4ytyfElC9/O5Rjf/rVpdqxHlIp42sLnja/9OP4o02yoo0CLGMQLANeSw8lGV7AdOQqUaRPJFH4UDyt/SpimkkzibTk2tiNdooTbIcgR63JHD9RT49ajGyuCT0/F/wClvend2X+Uew63pVgUclH6AVCzeg+H1HSDgfwa8r0vYPV6fRqdMib6eCXTa7TGVRHKrGQJMrfbmoZf6db+qOLgi5Fxa45j1Fc4vZuawA1GAVVACZgXVQt7XsORP5c3vYVppVHG6M9SGY5fZfZabTs+92Np9Xmmnxd5oLx4aaON4/3gP8Snlwqrs/6eawoVzWG+hMN1kDKX75JMdK+PiCFWAJW3TjyPZns3L4gdSxVgVClnsFKuvLmSCwYG/UdDSS9npwPBPxLMcc5FUA8RY3/hJYjhx86u899V3KfKXRmJ+ytWJNNNDs+KJtJpNRDuEmi3azMFEeJB+0nib8eBv1NbYHZDXaLUwzDu8hfJNaEkYSzK7l2nfOylkYi2PlwrppuzT5MyTkZtIzKCUU5Sl1Bx4kYkqTz878AKZB2bnyVm1LXVjeztd1zve5vYmymwFvCPzXPm6W0/bnWTW9mdKK+e+2Oqj1G2dd+0ZCkMETaPRhlLKk0sdonA8h98hb8elfQgrhO3/wBI9PtVxLvXgnsFaRFDrIALLvENrkDgCCDbhx4Wymk8w7K6mPS7V2adnyFlkVNDrwoIV5x/pm6OvjDK3/tk+Ver9vO2Gp0TwLpdGdRkd5qlCMzrDvYogIrcN4zScL3+0m1qp9gfo/p9lSb4yvPPYhHdRGkdxYlEBPiIJFyTwJta5rv7UB5bp/qRryiHUafT6VZtXPF3iSKaaHTxxKLBwpGbuxZQbqpwNr34W07W7WkGjw0+lRtZJLH++0+oHhjzYasrkDGjIFsjeK7V6Pai1AeaL9QdcZzHuYN5HrF0z6Lu8+/kiFhLrd7fGKPmwuGFv4iaj2b9RtoySqW2cd28Op1KR93dHkhjDGFY3DteRiFGLRrzNr8K9PtRagPKx9TtaIXlEUE4GjMzCDS6hBpNSzKsWmlZid6SW4hQpGJPAVsdpPqHJHpUbQQNqZ3RncjSzmKNY18bMoAYZNZV/JJNlNd5ai1AVdk67fwRS2I3sSSYkEFckDWIPK16t0gpaAKii5t+alqGE+JvzQDweJ/SnXqJm8R/T/GjOgJb0XqLOjOgJb0XqLOjOgJb0XqLOjOgJb0XqLOjOgJb0XqLOjOgJb0XqLOjOgJb0XqLOjOgJb0XqLOjOgJb0XqLOjOgJb0XqLOjOgJb0XqLOjOgJb0XqLOjOgJb1BCfE35p2dRQnxN+TQBM3iP4H+NNzpNZwa/kRa/Q1BvPUe9AWM6M6r7z1FG89RQFjOjOq+89R70bz1HvQFjOjOq+89R70bz1HvQFjOjOq+89R70bwdR70BYzozqvvB1HvRvB1HvQFjOjOq+8HUe9G8HUe9AWM6M6r7wdR70bwdR70BYzozqvvB1HvRvPUe9AWM6M6r7z1HvRvPUe9AWM6M6r7z1HvRvPUe9AWM6M6r7z1HvRvPUe9AWM6M6r7z1HvRvPUe9AWM6bAeLfmoDKB5ipdHyJ6m9AWtQlxWTPoLnlW2RTN1QGGNmelPGzfStrdUu7oDHGzR0p42aOla2FGFAZY2cOlL+zh0rTxpcaAzf2eOlL3AdK0caLUBn9wHSl7gOlX7UWoCj3EdKO4jpV61FqAodxHSk7gOlaFqLUBndwHSk/Z46VpWotQGZ+zx0o/Z46Vp40Y0Bmfs8dKadnjpWrjSY0BknZ46Uh2d6Vr4UmFAY52d6Uw7O9K293SGKgMiLQ28q0oI7CpRFTwtALRRRQBRRRQBRRRQBRRRQBRRRQBRRRQBRRRQBRRRQBRRRQBRRRQBRRRQBRRRQBRRRQBRRRQH//2Q=="/>
          <p:cNvSpPr>
            <a:spLocks noChangeAspect="1" noChangeArrowheads="1"/>
          </p:cNvSpPr>
          <p:nvPr/>
        </p:nvSpPr>
        <p:spPr bwMode="auto">
          <a:xfrm>
            <a:off x="63500" y="-1049338"/>
            <a:ext cx="2114550" cy="21621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7543800" cy="52577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01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257800"/>
            <a:ext cx="9144000" cy="1600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monopoly is a market structure with only one seller</a:t>
            </a:r>
            <a:r>
              <a:rPr kumimoji="0" lang="en-US" sz="3500" b="0" i="0" u="none" strike="noStrike" kern="0" cap="none" spc="0" normalizeH="0" noProof="0" dirty="0" smtClean="0">
                <a:ln>
                  <a:noFill/>
                </a:ln>
                <a:solidFill>
                  <a:srgbClr val="000000"/>
                </a:solidFill>
                <a:effectLst/>
                <a:uLnTx/>
                <a:uFillTx/>
                <a:latin typeface="Calibri" pitchFamily="34" charset="0"/>
              </a:rPr>
              <a:t> (example: Microsoft was accused of trying to have a monopoly over the computer industry)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hAPDxAQEBEQEBUQFBAQFQ8QFRUWEBIQFxEXFxcRFhIXJyYgFxkjGRISHy8gIycpLCwsFyAxNTAqNScrLCkBCQoKDgwOGg8PGSokHiQqLC0pNSwqLSk1LzUqKSwpMiw1LCw1KSwsMiwvLCwsKjAqKSwsLCwuLCksKSwqLCwsLP/AABEIAMIBBAMBIgACEQEDEQH/xAAcAAEAAgIDAQAAAAAAAAAAAAAABAYFBwEDCAL/xABPEAABAwIDBAQJBwkFBgcAAAABAAIDBBEFEiEGFTGSE0FRVAciMlNhcZHR0hRzgaGxs+IzNDVCUmJygrIII6K0wSR0k+Hw8RYXJSY2VYP/xAAaAQEAAwEBAQAAAAAAAAAAAAAAAgMEAQUG/8QAOREAAgECAwQHBwIFBQAAAAAAAAECAxEEEiETMVGRIjJBUmFxsQUUcoHB0fCh0iMzQsLhFVNic5L/2gAMAwEAAhEDEQA/ANHIiIAiIgCIiAIiIAiIgCIiAIiIAiIgCIiAIiIAiIgCIiAIiIAiIgCIiAIiIAiIgCIiAIiIAiIgCIiAIiIAiIgCIiAIiIAiIgCIiAIiIAiIgCIiAIiIAiIgCIiAIiIAiIgCIiAIiIAiIgCIiAIiIAiIgCIvpjCdACfUgPlF2Gnf+yfYvl0ZHEFAfKKbTEMjz2vc2XRUuaTdot2+tAdKIiAIiIAiIgCIiAIiIAiIgCIiAIiIAiIgCIiAIiIAiIgCKZhGEy1dRFTQNzyTODGt9J6yeoAXJPYFt7CvBNhlLNHBXOnqZHuaxzs8dNTNJNvED3CWXXQFosUBqCiwqadsroo3PbAwyyOaNI4wbZnH6VEXq2LwY0dLR4jT0reibXQmM5i52RzY3gHM65td17LzXj+ys9DPJTy5TJHlzBhuPGYHAgn0OCAw1ldthqXDojJPiOaQRBpZSstmqJTezCb6MFtertPUaW3Qi/UR9q2l4NdjYK8VM9QDI2nMYFOJBEJHPubvkPksAYeHp7EBkKrabAp6KR81AWzyyOIZBJaUEcCJLARxNaWtAy2JBs3S6oOOQRPe59PHLHA8kRGYXIsBmGfg4gk8O3gOA3XRbI4SXywuoA4su/PGagx+OC78vIGNyhrdC0m1+06yNsdnWVdFT0rrQwukAj6JkcYo2ta4F7w4kuHjahuWwuSdNQPOVNoXRu/W+1Rpoi0kH/uO1czOOY63tpmHXbQFTGsM7QGgufcNDWgkuJ4AAcSeztQGPRS6/CKinNp4ZoTwtKxzNbXt4wHUoiAIiIAiIgCIiAIiIAiIgCIiAIiIAi5slkBwi5slkBwi5slkBwi5slkBk9mtopsOq4quAML4s1hILsIc0tIIBB4OPAq4TeHbFi8vYaWIutfo4G+NbQXc+5OnpVGw/DJZ3ZY237XHRrR2k9S2zsV4FnShss9mt0PSSjiO1kXX/E5Vymk7b2aaWGlOOeTyx4v6dr+RJ2Y8OFW5jjiEAfE3XpIYy0v8V1ozrl1cGa6AC976LXuP4zJW1U1VL5Uzy+w4NHBrB6A0NH0LeEtVg+HNLGRisksWm+V49ILj4jR6Ghan2kweOR75qaIQtJv8naS5oH7hP9Ps7FBV43tJq5qn7PqOLnSi3FLtVm/Jb7GAw5lN0o+UMLmmwLhcuYL+VlBGb1XW8/B1sRTxsFTBJ08FbAMwe0XjlDiMgYbgtIfI0hwJ8X0rQiv/AII9rZqetgpHSP8Ak8zpG9GLWbK9mjx18WgW9N1dbW5gc24qOmngvXebdw6emHSBphjgH92x0lmNle13j9HqLxtsG34E3toNfkVUU76lnSU9RG6J3SRMIeYC5psHPGj2vAedRcHhcHSTNhzRFBBFK+OaOBrY3RODGStYAC0Z2vYbcdWki/pKwmMYkMOoZo5ejjqKsuDGGYzVEhLQ10skjgLkNGgAyizWjsRuyuchBzkore9DUOM+BmrgGYMlAtxyiRvD9qPh9IUrwO4LJTY3D00IeCydrHjVrJBGXB1+o2a4a/tK0/8AmpWUbM0jmTjg1kos9xt+02x9ZN1H8GO3Qlr5zXSNE1TlMM7rNjY4E3gsNGtdcctr3sqKUpT1T08UeljaUKLyTilL/i3b5p/dGy8boYsQw2rie11pGTAukBH981vltDupr2gA/u6XGp8hr0vt3V1c1DUyYay8cjSyod43TZALvbEx1ixtnuvpc3JsL3Pm+opC3Wxy9Tur1XWi55eVnQi5slkOHCLmyWQHCLmyWQHCLmyWQHCJZEAREQBW7wf7FuxGYNtcE5QCbNNhdznEfqge0lVFbs/s/flP5Kj+qNVVG7JLtZswcYuUpNXyxbLS3YbCKICOoqQ19hdrC1gH8jQSPpK53LgHenc/4VU9oXf7ZVnj/fz/AFSO/wBArBivg7fBSuqRMJMjWyGMMIOXS+tzwBv9Cw5rt5YrQ+ldJQUNrXknLdbRemm8mblwDvLuf8KblwDvJ5/wqiKwbK7IvxDpSJBE2PKMxbmu43NuI4AfWFGM8zsootq4ZUYOc600l4r7Gb3LgHenc/4U3LgHenc/4VU6nCclYaXNe0wgz27XhubL9K79psANDOITJ0l2NkzBuXiXC1rn9lM+95EcWHTkoqtO7V1r2ciy7lwDvLuf8KblwDvTuf8ACq7s/spUVtyzKyNps6aTRoPYO0/Z1rMt2IoycgxOHpOGWzLX7PK/1UotyV1BFVSNOnLLKvO6321tyTsT6WPAqQ9M2Tp3MF2xkl/jdRDLAE+vgq9tHtrUVhLQTFF1RMOrh++79b1cFE2h2anoXhstnNd5MrPIdbq9B9BWQ2e2NFXTvqHVDYGse5hztuAAAcxcSAPKUXKcuglYthTw1JLETm58G9beSX2KyuVb/wDwRS//AGlL7WfGo2M7BywQmeOWOpjaLl0d7hv7VtQR6iq3Slvsa44+hKSjm1e66a9UjVWPwhlQ6wsHBrtO0jX6wV14LVmGqppRp0U0Ml/4ZAT9Sn7Ux+PG7taR7HfiWDJtr2a+xepRd4JnxmPhkxE4+L/XU3TjHgrqKivnmfXGn6eWeSmjiEr8pDSQXPFhF4vZ2kArXW3NHJTTw0sz+klpoGtlfmL7yySPlNnnUgNkjGvYvRzajNLSgSyNzRSSdG1l45BaMXe+xylpeCBcXueNl5k2vxL5TiFZPe4knlIP7jXZW/4WhWmMxb5C7VxLj2kkn61w1hcbAEk6ADUkq7bLeCmprYRUzSx0cHnJdXuHWQ24AHpJCt+G+C6iHi0uIQyy2/XDS4+gZXXA9QKrnPKtNTTRo7SXTdl2uzfp9TDbE7QVOGMDQ7pGvcZJIX6tLiADZ3EOsAL+jgVjdo46Smq2VtMC6mqHXnox4skLr+MGnhY3JaRpe40BU7FMLlpZXQzNyub9LSDwcD1hScF2VmxAuYxoyWs979GNv1aak+gfUsEa08zi1e/YfT18Bh1SVWnLK0tJX3+f5cslPhez8jGvbVOs4Bwu/Wx6iMuhXZuXAO9O5/wqtYD4PxBPUwVGIU0cbXAQkPY5zydSS3N4nGxB1uPb37QbH1FE0SEtliPCaPgL8Mw6r9vD0qdRZb2imijCuNZRUq04yfY/o7ame3LgHeXc/wCFNy4B3k8/4VV9nMENbUCAP6O7XuzEZvJHC2isL/B/A0lrsSp2kGxBygg9hGfRQi3JXUEXVYU6Usk6878/RM79y4B3k8/4U3LgHenc/wCFQavYmBkb3jEad5Y1zgwZbuIBOUeNxPBdWF7HwTwxyur4IS9ocYnZczD2G7h9iXd7ZV+fMj/Cy5tvO27c/wBpk9y4B3l3P+FNyYCdPlTuf8K+D4No+j6U18WQ6dJlGS97WzZrcVjcW2QhghfK2vgmLACI2ZcztQNLOPb2dS68y3wX58zkHRm7Rrz4bn+0x+3Pgng+TmppntkZx6RobmaDoHEt0e29r9YutIzwljnMcLFpLSPSDZelNnz/AOg13rn+7j/5rzxj/wCdVHzj/tWmi+G5q55OPp9FuWslJxva11a+viY9ERaTyAt2f2fvyg/gqP6o1pNbs/s/flB/BUf1Rqqp/T5m7B7qnwP6HXtF+d1fz1R945bYqK4NnpKd/kVVPKwjqLg1pHtaXhao2i/Oqv56o+8crj4Qqp0L8Nlbo6NpePWDGVhpyy5n4r1Po8XR2zo0+Klzy6fqUnE6E080sLuMT3Mv2gHQ/SLFbI2XHyRmH0vB9V01TIOsN6MloP8AgH8pWO2iwFtZX0M0YvHWNY55HYxuZ3tZYfQuKHFPlGPhw8mMSwstwysjcCR63Ziuwjs5fNJFeIq+9UUuEXKXmk0lzu/kYDEv0w//AHxn3zVO8JwviDQOJhiA9ed6g4l+mH/74z75qn+E11sQaeyGI+x7z/ooPqy8/uaYfz6PwP6E/b2f5HS0tBCcrSwl9tMwbYWPrcXE9tlQFe/CXH0rKSrZqx7C3MOrNZ7b+vxvYqKo1+v6FvstL3ZPtbd/O7M5UbWSSULaORjX5SLTOJzgB12gDtA0vfgrDs3C5+B1rWtLnOfIA1oJcTlj0AHFVuHZaV1C6uL2NY0nxHXDnAEC7TwN3G1vQrRsnWPgwarljOV8b5HNNgbHKzWx0KnTvm6XBmbF7NUrULX2iv53/NxTNw1fdqj/AIT/AHK77IUMlFQ1klWDFG5t2xP0PkOBOXqLrtFuJssNh3hJrGSNMxbMy4zMyNa63XlLba+tT9vqGSaKOtimkmgfZxjJu2O+gcB2X0N9QV2CjFOcbto5iZVqko0KyjFSe9Xe7W3ZZmstocLc+kdUDhTyRMd/+ocAfbGPaFUXcD6itx7L4e2tpsRw8kB1TC10ZPDpYyS32OLD6rrT80LmOcx7S1zCWuaeLXA2LT6QQQteG/lo8P2un73K/h6I9TRYh0WEtnJ/J0bZb+kU4d/ovN2zuFulJmc0lkZaCeoyuBIb/hcfoW2tqNrqSPZ1tO2pgfNJSU0AijeHPuWRtfcNvazc/HsWJq8Hbh+FUNMRaacurJgfKDnMsGnssCG/ylSrSywbRR7OpqpiYRaur+mpaJsPOJ4VSspXszU+UPhJsC5rMpB7DfUX0N1UKvZutpjmdBK3IcwkYMwBHB2Zt7LuxXBanDHRP6XKZWktkgc4cLHKTpfiCpmH+EWuiIzvbOOyRouR/G2x+1YJOLfTumfT0oVoRbw7jODbeuj1euv3MftJtK+udG98bGGNrm3aSS4Eg6k+kH2lWjamY0GHUtJEchmBMjm6FwsC/Udrnj6BZRPCDRQvhpa2JnRmpF3N0F7szAm3WOBPXopG3zPlFHRVkerA3K4j9XOG8f5mFvrUrNZ9buyKVKnP3dKNoXlpwa3LnexQrK8+DjEDL01BL48ckbnNa7XLqA9o9BDgfWFRldPBhRE1MlQdGQxuaXHhmcRpf0NaT7FVQ66sbvaSi8NNy7N3n2HXsJSmLFnRHXoxUR37cptf6lB2g2dq31dS5lNO5rpZHBwY4gguNiD2LI7FVQmxh8o4SfKXj1ONx9RC6cc2zroqqojZOQ1ksjGtys0aHEAahT6Oz14sy3re9PJa+RXvfj4FerMGqIW5pYJY2khuZ7C0XPVc+oqHZZTE9pqqqYI55S9ocH5S1o8YAgG4A7SsYqJWv0T1qW0y/wAS1/D/ACXmpH/tyP5wf5hyotle6n/45H84P8w5UVW1f6fJGLAbqnxyL5s/+ga71z/dxrzxj/51UfOP+1eh9n/0DXeuf7uNeeMf/Oqj5x/2rbR7PL6nz3tDqz/7P7THoiLUeIFuz+z9+UH8FR/VGtJq9eDHbXd87c1rXdbMbNc1wAdGT1XsCD2hVVdyfBm3BtZpQv1otLzLdtCP9rq/nqj7xyzG2W0cNYKbos46FjmuztA1OXhqb+SVm6irwOtPTSF0D36u8tpce05QWk+kLq3VgHeX8z/hWDI9UpKz8T6ZYmPQlOnPNFd3irPzI+Bbcx09AYXteZoxK2FwaC0Bw8W7uqxJ+gBYLZTFmUtZHPLmLWh4OUXddzCBp6yrLurAO8v5n/Cm6sA7y/nf8K64yduktPEiqlBKaVOfT39F/naVmsxNj8QdUjNkNQ2bUeNkEgdw7bBSNtMciraoTRZw0RsZ44sbhzidNf2gs9uvAO8v53/Cm6sA7y/nf8K5klZq618SxYikpRls6l4qy6LMXs5tg2GE0tVF8ogN7N0LmAm9gDxF9eII6lLEmAg58tS7r6E58vq/6Kk7rwDvL+Z/wpuvAO8v53/CpJStZuL8yiU6Tk5RjVjffZNXMNtRtcatrYYmdDBHbLGLXdYWBNtAB1ALswvaOGLDKmkcH9JMXltm3ZYhoFzf909Syu6sA7y/nf8ACm6sA7y/nf8ACuZZXvmXMntKCpqmqc0k0+q96KGrXsjtbHTxS01U10kMgNg0ZiCdHNsbaEa+v1rI7qwDvL+Z/wAKbqwDvL+d/wAKjGEou6kuZbXxNKvDJOnO3wsp7avoKjpKZ7wI3Zo3uFnW7HN9Wh7fpWXr5cGxK8lbTSU87vKqKU6PP7RA4n1tJ9KzO6sA7y/nf8KbqwDvL+d/wqcFOHVkuZRiZYfEpbSnUuu3LqYLDqfA8PcJaeCesmbqx9VYRsd1Oy2Av6cpPqWLxXFJKqZ00pu53Z5LW9TQOoD3q47qwDvL+d/wpurAO8v5n/ClTPU60lzOYV4fDawpTvxcWQ8K2ygfTtpcQhMzGWDZG6vAHC40NwNMwK7GzYDGc4ZUSkaiJwcW37CDYEeslSN14B3l/M/4U3VgHeX87/hS0u1xZxujduMasb70k0vzyK7tRtM6ukacojjjBbHENbA8ST26D1AKRs1te6ka6GVgngfe8Rtdt+OW+hB7D9SzW68A7y/nf8KbqwDvL+d/wqOWWbNmV/MudbDulstlPL8L9d5GMmAuOfLUs6+iGa3q0v8Aao+N7ZsdB8koovk8JuHHTO8HiNOF+s3JKyO6sA7y/nf8KbqwDvL+d/wqTUraOK8iqMqOZOUasrbsybXL7le2PxiOjq2zS5i0Me3xBd1yNNNFAxirbNUzysvlkke8ZtDYuJFx1K4bqwDvL+d/wpuvAO8v53/CobN5ct1zNCxVNVHV2c7tW6rKHdLq+bqwDvL+Z/wpurAO8v5n/Co7F8VzLv8AUI/7c/8AyzEzbRwnCWUQD+ka8OJyjJbpS7yr9h7FWVfN1YB3l/M/4VyMMwAa/KHn0ZpNfY1SlTct7XMppYqnSvlp1NW31e1jZ/8AQNd/FP8Adxrzxj/51UfOP+1by2z8INFTUbqSkbkjPEkWc8XuWtafGJNhdx6loKrqDJI+R3F7nOPrJutlFa+SseDj59F5lZyk5W7UrW14HUiItJ44REQEiHEJWCzJJG+hrnAewLs3xUeem53e9Q0XMq4FiqzWik+ZM3vUeem53e9N8VHnpud3vUNFzKuB3bVO8+ZM3vUeem53e9N71Hnpud3vUNEyrgNtU7z5kze9R56bnd703xUeem53e9Q0TKuA21TvPmTN8VHnpud3vTe9R56bnd71DRMq4DbVO8+ZM3vUeem53e9N8VHnpud3vUNEyx4DbVO8+ZM3xUeem53e9N8VHnpud3vUNEyx4DbVO8+ZM3vUeem53e9N71Hnpud3vUNEyrgNtU7z5kze9R56bnd703xUeem53e9Q0TLHgNtU7z5kzfFR56bnd703vUeem53e9Q0TKuA21TvPmTN71Hnpud3vTfFR56bnd71DRMq4DbVO8+ZM3xUeem53e9N71Hnpud3vUNEyx4DbVO8+ZM3vUeem53e9N71Hnpud3vUNEyrgNtU7z5kzfFR56bnd71xveo89Lzu96iImVcBtqnefM+nyFxuSSe0m59q+URSKr3CIiAIiIAiIgCIiAIiIAiIgCIiAIiIAiIgCIiAIiIAiIgCIiAIiIAiIgCIiAIiIAiIgCIiAIiIAiIgCIiAIiIAiIgCIiAIiIAiIgCIiAIiIAiIgCIiAIiIAiIgCIiAIiIAiIgCIiAIiIAiIgCIiAIiIAiIgCIiAIiIAiIgCIiAIiIAiIgCIiAIiIAiIgCIiAIiIAiIgCIiAIiIAiIgCIiAIiIAiIgCIiAIiIAiIgCIiAIiIAiIgCIiAIiIAiIgP/9k="/>
          <p:cNvSpPr>
            <a:spLocks noChangeAspect="1" noChangeArrowheads="1"/>
          </p:cNvSpPr>
          <p:nvPr/>
        </p:nvSpPr>
        <p:spPr bwMode="auto">
          <a:xfrm>
            <a:off x="63500" y="-896938"/>
            <a:ext cx="2476500"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6987"/>
            <a:ext cx="5486400" cy="279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895600"/>
            <a:ext cx="3886200" cy="213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375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80212" y="2967335"/>
            <a:ext cx="5583580"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Macroeconomics</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0954910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0960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equation for G.D.P. </a:t>
            </a:r>
            <a:r>
              <a:rPr lang="en-US" sz="3500" kern="0" dirty="0" smtClean="0">
                <a:solidFill>
                  <a:srgbClr val="000000"/>
                </a:solidFill>
                <a:latin typeface="Calibri" pitchFamily="34" charset="0"/>
              </a:rPr>
              <a:t>is </a:t>
            </a:r>
          </a:p>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GDP</a:t>
            </a:r>
            <a:r>
              <a:rPr kumimoji="0" lang="en-US" sz="3500" b="0" i="0" u="none" strike="noStrike" kern="0" cap="none" spc="0" normalizeH="0" noProof="0" dirty="0" smtClean="0">
                <a:ln>
                  <a:noFill/>
                </a:ln>
                <a:solidFill>
                  <a:srgbClr val="000000"/>
                </a:solidFill>
                <a:effectLst/>
                <a:uLnTx/>
                <a:uFillTx/>
                <a:latin typeface="Calibri" pitchFamily="34" charset="0"/>
              </a:rPr>
              <a:t> = C + I + G + (X – M)</a:t>
            </a:r>
            <a:r>
              <a:rPr kumimoji="0" lang="en-US" sz="3500" b="0" i="0" u="none" strike="noStrike" kern="0" cap="none" spc="0" normalizeH="0" baseline="0" noProof="0" dirty="0" smtClean="0">
                <a:ln>
                  <a:noFill/>
                </a:ln>
                <a:solidFill>
                  <a:srgbClr val="000000"/>
                </a:solidFill>
                <a:effectLst/>
                <a:uLnTx/>
                <a:uFillTx/>
                <a:latin typeface="Calibri" pitchFamily="34" charset="0"/>
              </a:rPr>
              <a:t>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2133600"/>
            <a:ext cx="9144000" cy="571500"/>
          </a:xfrm>
          <a:prstGeom prst="wedgeRectCallout">
            <a:avLst>
              <a:gd name="adj1" fmla="val -981"/>
              <a:gd name="adj2" fmla="val 16069"/>
            </a:avLst>
          </a:prstGeom>
          <a:solidFill>
            <a:schemeClr val="bg2"/>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C = consumer sector</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27709" y="3657600"/>
            <a:ext cx="9144000" cy="571500"/>
          </a:xfrm>
          <a:prstGeom prst="wedgeRectCallout">
            <a:avLst>
              <a:gd name="adj1" fmla="val -981"/>
              <a:gd name="adj2" fmla="val 16069"/>
            </a:avLst>
          </a:prstGeom>
          <a:solidFill>
            <a:srgbClr val="FFFF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G = government sector</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5" name="Rectangular Callout 4"/>
          <p:cNvSpPr>
            <a:spLocks noChangeArrowheads="1"/>
          </p:cNvSpPr>
          <p:nvPr/>
        </p:nvSpPr>
        <p:spPr bwMode="auto">
          <a:xfrm>
            <a:off x="-13854" y="2895600"/>
            <a:ext cx="9144000" cy="571500"/>
          </a:xfrm>
          <a:prstGeom prst="wedgeRectCallout">
            <a:avLst>
              <a:gd name="adj1" fmla="val -981"/>
              <a:gd name="adj2" fmla="val 16069"/>
            </a:avLst>
          </a:prstGeom>
          <a:solidFill>
            <a:schemeClr val="accent6">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 = investment sector (businesses)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6" name="Rectangular Callout 5"/>
          <p:cNvSpPr>
            <a:spLocks noChangeArrowheads="1"/>
          </p:cNvSpPr>
          <p:nvPr/>
        </p:nvSpPr>
        <p:spPr bwMode="auto">
          <a:xfrm>
            <a:off x="-27709" y="4419600"/>
            <a:ext cx="9144000" cy="15240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(X</a:t>
            </a:r>
            <a:r>
              <a:rPr kumimoji="0" lang="en-US" sz="3500" b="0" i="0" u="none" strike="noStrike" kern="0" cap="none" spc="0" normalizeH="0" noProof="0" dirty="0" smtClean="0">
                <a:ln>
                  <a:noFill/>
                </a:ln>
                <a:solidFill>
                  <a:srgbClr val="000000"/>
                </a:solidFill>
                <a:effectLst/>
                <a:uLnTx/>
                <a:uFillTx/>
                <a:latin typeface="Calibri" pitchFamily="34" charset="0"/>
              </a:rPr>
              <a:t> – M) = exports minus imports; you may also substitute in </a:t>
            </a:r>
            <a:r>
              <a:rPr kumimoji="0" lang="en-US" sz="3500" b="0" i="0" u="none" strike="noStrike" kern="0" cap="none" spc="0" normalizeH="0" noProof="0" dirty="0" err="1" smtClean="0">
                <a:ln>
                  <a:noFill/>
                </a:ln>
                <a:solidFill>
                  <a:srgbClr val="000000"/>
                </a:solidFill>
                <a:effectLst/>
                <a:uLnTx/>
                <a:uFillTx/>
                <a:latin typeface="Calibri" pitchFamily="34" charset="0"/>
              </a:rPr>
              <a:t>Nx</a:t>
            </a:r>
            <a:r>
              <a:rPr kumimoji="0" lang="en-US" sz="3500" b="0" i="0" u="none" strike="noStrike" kern="0" cap="none" spc="0" normalizeH="0" noProof="0" dirty="0" smtClean="0">
                <a:ln>
                  <a:noFill/>
                </a:ln>
                <a:solidFill>
                  <a:srgbClr val="000000"/>
                </a:solidFill>
                <a:effectLst/>
                <a:uLnTx/>
                <a:uFillTx/>
                <a:latin typeface="Calibri" pitchFamily="34" charset="0"/>
              </a:rPr>
              <a:t> (net exports), N (net exports), or F (foreign sector)</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180665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1600200"/>
          </a:xfrm>
          <a:prstGeom prst="wedgeRectCallout">
            <a:avLst>
              <a:gd name="adj1" fmla="val -981"/>
              <a:gd name="adj2" fmla="val 16069"/>
            </a:avLst>
          </a:prstGeom>
          <a:solidFill>
            <a:srgbClr val="FFC0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difference</a:t>
            </a:r>
            <a:r>
              <a:rPr kumimoji="0" lang="en-US" sz="3500" b="0" i="0" u="none" strike="noStrike" kern="0" cap="none" spc="0" normalizeH="0" noProof="0" dirty="0" smtClean="0">
                <a:ln>
                  <a:noFill/>
                </a:ln>
                <a:solidFill>
                  <a:srgbClr val="000000"/>
                </a:solidFill>
                <a:effectLst/>
                <a:uLnTx/>
                <a:uFillTx/>
                <a:latin typeface="Calibri" pitchFamily="34" charset="0"/>
              </a:rPr>
              <a:t> is that there can be multiple tradeoffs when making a choice, but only one option can be the “next best alternative”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4098" name="Picture 2" descr="http://images-mediawiki-sites.thefullwiki.org/06/7/4/6/80698653770859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828800"/>
            <a:ext cx="7391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4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299364"/>
            <a:ext cx="9144000" cy="15240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Gross Domestic Product is the total of all goods and services produced</a:t>
            </a:r>
            <a:r>
              <a:rPr kumimoji="0" lang="en-US" sz="3500" b="0" i="0" u="none" strike="noStrike" kern="0" cap="none" spc="0" normalizeH="0" noProof="0" dirty="0" smtClean="0">
                <a:ln>
                  <a:noFill/>
                </a:ln>
                <a:solidFill>
                  <a:srgbClr val="000000"/>
                </a:solidFill>
                <a:effectLst/>
                <a:uLnTx/>
                <a:uFillTx/>
                <a:latin typeface="Calibri" pitchFamily="34" charset="0"/>
              </a:rPr>
              <a:t> within a country’s borders within a given time period</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AutoShape 2" descr="data:image/jpeg;base64,/9j/4AAQSkZJRgABAQAAAQABAAD/2wCEAAkGBhANDAwODBIWDAwNDQwNDQ0MEBENDg0MFBAVFBQQFBIXJyceFxkvGRQSIC8gJScqLSwtFR4xNjAqNjIrLykBCQoKDQwOGg8PGjYlHSQpKiktLCwsKTU1KSw1KiwsLSwsNS8sKSwtLCwvKTUsNTYsNSwtLC0uLDQsNSkuMikuLP/AABEIALsBDQMBIgACEQEDEQH/xAAbAAEBAAMBAQEAAAAAAAAAAAAABAECBQMGB//EAEQQAAEDAgMCCggFAwIFBQAAAAEAAgMREgQhYZGhBRMxQVFScZKj4QYUFSIyYpPSIzM0U4EkQsJ0ghZDcqKyRGOz0fD/xAAXAQEBAQEAAAAAAAAAAAAAAAAAAQID/8QAIBEBAQACAQMFAAAAAAAAAAAAAAECETESIUEDIjJhcf/aAAwDAQACEQMRAD8A/cUREBERARFhBlERBhFlEBERAREQEU2Phe+OkRAeHwvFxLQ6yRry0kVIBDSK0PLyFcN3AWMIoMR/eZC25wDc2uDWupUCvGCvOCOxB9Ki+fwPBOMbJC7ETiUMElaOcBcWPb8IArm5pzOVKCvKpouAMbG1oimDM2ggySOo0EGvw0cSakmgryGpq4h9Qsr5vB8EY+Mxg4gPYx+F91znOrExtHgktqSe3M5nX6RARYWUBEWEGUREBERAWFlEGFlEQYWURARFNwhhnSxhrHFjhLA+ocW5Mla4tNOUEAinIa5oKUXy/wDw9isvxQc2kjjpveaGAPbyf3nM9Xmqsxej2KDmEyg0LKnjZjU3VD6dLR7oH9wzNEH06KF0zziHxh1rWxRvH4d2bnOBz5/hXpZJ1/CQVIpbJOv4SWSdfwkFSKW2Tr+ElsnX8JBUiltk6/hpbJ1/CQVIpbJOv4SWSdfwkFKypbJOv4SWydfwkFSKWyTr+ElsnX8JBUiltk6/hJbJ1/CQVIpbZOv4SWydfwkFKypbJOv4SWydfwkFKypbJOv4SWydfwkFSKWyTr+ElsnX8JBUiltk6/hJbJ1/DQVIpbZOv4aWydfwkFSKfDPddI1xutsINtpzr/8ASoQR8LYwwQPlBAsoS5zXSWitK2NoXbR2rPBeKdNh45HZF7bsmlmWrTWnZU9pUnpSQMDOTT3Qw5gn+8AgUzqQSMiDnyhe/AUjXYPDOZk0xMoKEUy5KEkj+SUF6IiCBo/rJcnfp4cw7L45OQVyVdNHd7zUjSPXJfeofV4Kioy9+TmVdR1t4QKaO73mlNHd7zSo628JUdbeECmju95pTR3e80qOtvCVHW3hApo7veaU0d3vNKjrbwlR1t4QKaO73mlNHd7zSo628JUdbeECmju95pTQ97zSo628JUdbeECmju95pTR3e80qOtvCVHW3hApo7veaU0d3vNKjrbwlR1t4QKaHveaU0d3vNKjrbwlR1t4QKaO73mlNHd7zSo628JUdbeECmju95pTR3e80qOtvCVHW3hApo7veaU0d3vNKjrbwlR1t4QKaO73mlNHd7zSo628JUdbeECmju95pTR3e80qOtvCVHW3hB5QD8WXsi5TXrKlTQfmy0NcotesqUHG9LMSYsG4gkAvY15awyvsrUhrAWknIc4NCaZ0VnAraYTDj3RSJmUdbAKc1c6LTh/EGLBzvBoQylfdFAXAVzyPLyc/Is8CTOkwsL3OEt7Gua9rOKq2gpVlXUP8AKC9ERBE139XJkf08PZ8ciru0Kka8etyDP9PDzGnxyc6rv7dhQLtCl+hS8a7Cl/bsKBdoUu0KXjXYUvGuwoF+hS/Qpf27Cl412FAv0KXaFL+3YUvGuwoF+hS/Qpf27Cl412FAv0KX6FLxrsKXjXYUC7QpfoUvGuwpeNdhQL9Cl+hS8a7Cl412FAv0KX6FLxrsKXjXYUC/QpfoUv7dhS8a7CgXaFLtCl412FLxrsKBfoUv0KX9uwpeNdhQL9Cl2hS8a7CsCQa7Cg8oT+LL2Rcv+5e68IT+LL2RadZUIOX6ROJwr42fmzVjioxslZA0ycjsuRjty39Hh/RYYZZRgEBrWAEZEUbUctRUHOlV5+kb4xhw2Zj5myPawNhY2Q30JbVrqtpUAZgirgvfgVzXYWFzA5rXMBaJaBwHMKDIDoplSlEFyIiCNn6uT/Txf+cisUTW/wBXJmf08OWVB78irt1O5Bsi1t1O5LdTuQbItbdTuS3U7kGyLW3U7kt1O5Bsi1t1O5LdTuQbItbdTuS3U7kGyLW3U7kt1O5Bsi1t1O5LdTuQbItbdTuS3U7kGyLW3U7kt1O5Bsi1t1O5LdTuQbItbdTuXMx3DkcfuRO9ZxLnuijw0T2F7pR8Qdy2NHK5x5BrQGyW8DqrkzekkQe9kbJcSYyWOdhYHzRiUcsRkHuh3TnQc5CnlweMxRbFiuLw+GrdMcLPI+SZoFBDUsYWNJzJBrQW85K7GHwrYmNjiAjjYA1jGNa1rWjkAAFAFrUnKOUeD58aQcaBBheX1KN97pej1iQZEf8AttqOlzhkuvBAyNjWRtEcbRRrGANa0dAAyAW1up3JbqdylytV4xfnS9kX+SoU8I/Fl58ouX/cqFkcj0lw3GYcAEikjTkySSoLXNc0tYCaEOI06QqOAoy3B4drmmMiMVa7Ig9lBQdAoKCgoORS+lWJfFhb4yRSRtfefGwih9172e80E2io57QciVZwM9xwsBkLi8xtuMnxE/8A7nOdOXNBai4M/pSGOLeKIIldBR0jR79zmsOVfdNhJP8AaCMjnTzj9MGuLPw6B+Y/EbW0OsflTlu5B/cM8uRB12fq5P8ATxf+cirXMlxzI8W8PurxEXwRySf3v6oK9fbMXz/Qn+1Bcih9sRfP9Cf7U9sRfP8AQn+1Bcih9sxfP9Cf7U9sxfP9Cf7UFyKH2xF8/wBCf7U9sRfP9Cf7UFyKH2xF8/0J/tT2xF8/0J/tQXIofbEXz/Qn+1PbMXz/AEJ/tQXIofbMXz/Qn+1PbMXz/Qn+1BasqH2xF8/0J/tT2zF8/wBCf7UFyKH2zF8/0J/tT2xF8/0J/tQXIuPwr6RxwYbEStvLoopHtBgmAc8NJa2pHOaD+Vy/RjGNwpxOGkdJJZ6vOHPjxDyXSx/iuzFRWWOZ3R7xotzHeNo+rWs0zY2Oe8hjGNL3vcbWtYBUuJPIKL5w+l75iPU4Huhdm3F4hkrIXspW5jWgvcDVtDQAipryV0jccS5r+EXEsa69uBgw+IMAcD7hkkLQ6WnLQgNqeQ0BTo18kWRDE45vGcY7AYV4PEsiaw4mWMnKSQyNPF1bQhoFRWpNch0cDwTBhw0QRtjLWCO4NHGFgNaOf8Ts88zmTVa+2Ivn+hP9qe2Yvn+hP9qlyt7ThVywovbEXz/Qn+1PbMXz/Qn+1ZFyKH2xF8/0J/tT2zF8/wBCf7UHtF+dL/0xf5L3UmCxLZZJnMrSkY95j4zWh5nAFWIOZ6QYQTQNaXMZSRhunc5raEFrhVpGdrnCmv8AIp4NgEcETGWlrWAAx1sOrakmn8lR+lTWnAYi4XC1vuhwYSbgALublp/NF6+jsVmBwraEWxMADiHEDmzCCx+FY74mNcaPGbQcnfEP55+lY9TjrWxtasdW1tbmijT2gZDoXsiCAfrJMj+nh5HUHxycyrpoe8pA3+slyP6eHkJp8cnNVV00O3zQKaHvJTQ95KaHb5pTQ7fNApoe8lND3kpodvmlNDt80Cmh7yU0PeSmh2+aU0O3zQKaHvJTQ95KaHb5pTQ7fNApoe8lND3kpodvmlNDt80Cmh7yU0PeSmh2+aU0O3zQKaHvJTQ95KaHb5qfEY+GJ8Ucr2xyTEiGOSRrHykUyY0mruUcnSE1sUU0PeSmh7y4bMRicYXOwzhhMK2SaNs2WImnLHFlQx3usZcHEGpJoMgFtwRjOJw+JjxT3yP4PdI2WaR1XyYcN4yOVxHKTGRU9ZrlvoqPT0i95mGgoa4nGYeMgu5Y2OM8n/ZE4fyvThL0fixLy+TjWl0fEyCGd8QmiqSGPDTmPef3ypOCIMRiJmYrGsbEGRf0sMUjnlplAc58laUeG2x5dDz/AHUHdpodvmrbcdSUYaygAaC1oAAAIAA5gAs00PeSmh2+aU0O3zXNSmh7yU0PeSmh2+aU0O3zQKaHvJTQ95KaHb5pTQ7fNApoe8lND3kpodvmlNDt80HlB+bL2Rcpr1lSpoPzZeyLlz6yoQRcM4wQ4aR5a2SlrRHK8Rse5zg0AuNenoKcCYky4WCQtDC9l1jaWsz+EUpl/A7AvD0nbXAzkNvIDSGjlPvAUB5sic+bl5ln0Ykc7AYZzwBWNtoBJ9z+2p6adGXQg6iIiCJoPrcmf/p4cqfPIq6Hp3KRrP6uTl/Tw85p8cirs7dpQKHp3JQ9O5LO3aUs7dpQKHp3JQ9O5LO3aUs7dpQKHp3JQ9O5LO3aUs7dpQKHp3JQ9O5LO3aUs7dpQKHp3JQ9O5LO3aVx+FOGw0vgwQGKx/wthDnGOJxNLp3trxbRy55mlACVZLeB2KHp3L5/FcOuxNIOD+M4ySSz1z1d3q8LGv8AxZA94seQAQ3lBLm8orTxhxOJ4TJYI34DBA2zSSOcMTO5paHwMaCDGLhI0vzqG+7y1H0WHwrImMjjFkcbWsYxtQ1rGigaBzCgW9TDnlHz0PBfCGKw7ji8R6pMA8RRYUBgErPdZLJICS9pLb7BQUfaa0VXB/ovG2Oc4prZ8RjLjjHUc6N9XlwY0OPutALWilD7jSc127O3aUs7dpS+pl47fhp5wYcRsZHGAyNjQxjGtAa1oFAAOhcjhP0ffPibg9ow07IY8bGWm+VkL3vY1pGVCXlrq8rRRduzt2lLO3aVmZWXcUoenclD07ks7dpSzt2lZCh6dyUPTuSzt2lLO3aUCh6dyUPTuSzt2lLO3aUCh6dyUPTuSzt2lLO3aUCh6dyUPTuSzt2lLO3aUHjD+bLXPKL/ACVCnhH4svZF/kvdBDw5IxmFlfJUsbY48WQ14o9pBbdkSDQ0PLSnOt+CSz1aHiq8XYLbyC7W6mVa15F4+kFhwsjJHCMS0jq9pe0/3OBAzpa12fMKnKi9uCcI6DDxRSFrjG2wGNtrbByZdiCxERBE1n9XIanPDw5Vy+ORV2anapGu/q5Mj+nhzyoffkVd2h3IFmp2pZqdqXaHcl2h3IFmp2pZqdqXaHcl2h3IFmp2pZqdq52M4eiifxTQ6fE5EYbDgSS58hdnbGPmeWjVeHE43EZySDARn/lYZrJ5wPmmkqwHQMNOsVqY3z2HUnkZGxz5H8Wxoq573BrWjpJOQXK9u8dlgI34uv8AznEwYQa8c4VeP+hrl6Q+jmHa4PkjdiZW0IlxbziXtPS28kM/2gLq3aHcr7Z9jjjgSWcf12Ic9p5cPha4aDsLgeMf/LgD0LpYXARwMEcLRDG3kZGAxo/gL2u0O5LtDuUuVoWanalmp2pdodyXaHcshZqdqWanal2h3JdodyBZqdqWanal2h3JdodyBZqdqWanal2h3JdodyBZqdqWanal2h3JdodyBZqdqWanal2h3JdodyBZqdqWanal2h3JdodyBZqdqWanal2h3JdodyDxhFJZeyLl/wByoU8J/Fl5souX/cvdBxPS2Jr8OxrxczjauDSBJaIpCeLJBFacuXw3K3gF1cHhif2m9NcsqGv93SOmqoxeDZM0NfXJ1zXRvfE9rqEVa9pBGRI5eQkLfD4dsTGsjFrGgBoqTlqTmTqUHoiLCCVn6uT/AE8X/wAkirUbP1cn+ni/85FROHljhEQ2Shsc9pe0O6S0EEj+Qg9FLj+FIcM0OxEjYQcm3uALz0NbyuOgUPsSaT9Ti5XiuceHDMIzawcZ/wB6pwPAeHw7i+KMCQ5OmcTJM4dBlfVx/kresZzRN7XxE36TDODc6T44nCs7RHQyHsLW9qexZpv1mJe8HlhwdcHFTouaTKe//C66ynVrgT4Hg+LDsEcDGxMrW1gAq7ncek6nMqhEWLdgiIgIiICIiAiIgIiICIiAiIgIiICIiAiIgni/Ol7Iv8lQp4vzpf8Api/yVCAiIg5nC/A/rDo3AgFjZG0cC5rw4tNrh1TbQ6ErlxeiDmuYeMabS3PizU0NbuX4m/Cw8zcl9OpuEsH6xh5oSbeNjeyueRIyOVOfmQaS4EumdIJHsqxrLWWUyJPOD0rPqTv3pPC+1ck+ipPH/i0Mss8oIDhaZIpWE0rmfxR3OauXX4MwZghbGSCQZHe42xjbnudY1vM0VoNAEGPUnfvSeF9q1bgn51nkIrl+VkKD5emq14W4M9ZbGA7izG9zg7M8sT2clR19y4p9DnWNaHs92OSPOJzg4PdcA73sw3lbqOZB3vUnfvSeF9qepO/ek8L7VSxtABWtABU8p1K5PDfABxRcWvsLo2xuBDnA0fcMq5c6CtmCfQVnkLgAHEcUATz5W5Lb1J370nhfauThPRh0c7JOMaWtkc+gY64EuDi5ri4kOdSjuamQovoUET8E+hpPID0niiB/2rYYN370nhfaubi/RsyTiUPAAmlmse0yCr44mkZnk/DOXJR+304J9H/VZr2uBYIWxhoZa4m2MG41zFY3ECnLK/8AkLvUnfvSeF9q1OCfUUnkArn+VmKH5emiscKgjmOXQvl3+hjiGgSgWwQwglhdQMYxlczzWlwrzu5iKoO96k796TwvtT1J370nhfavHgXgs4Vj2ucH3PBq1pbWjQ252Zq80qTzkr34TwXrED4q23Uo7PJwIIOXLmAg1GBfU/jyUoKD8KoOdc7exZ9Sd+9J4X2rkf8ACptf+ICTNPI0FpsDHxllhFferkXE5nPPOq7PB+FMMMcZNxYKVAtby1oBzAcgHQAg19Sd+9J4X2rDcE/nnkJqeTihlXIfD0UXlwxwT601gusLOOocyCHwSR0oCOd4P8U51yD6HvIH4ra2Wk8UcybqOoDQFtxspyUb0IO76k796TwvtWHYJ1Mp5Aeb8rl7qsXF4X9HjiHyPbJxZe2BubS+2zjRcATStJajLItry5gLm4J1Pz5CeenFcvdWfUnfvSeF9q5eA9GXQzRyXtLWPLrQx1wyeDR7iT7xfV1a/CAF30ET8E+mU8gzFSeKIpXMfD0VW3qTv3pPC+1crEei5dIXtkDRdin0czjM5A6gNx5KuJI56AcwpXwVwGMLLK5hHFuZGxjGttcGtAAuNc6UoMucoKvUnfvSeF9qwcE+o/HkpnUfhVJ5v7e1Uyxh7XNPI5paaEjIinKM18zJ6GvNKTW0jhjqGZ1bG1hfUn4hbVvVqaU5UHe9Sd+9J4X2p6k796TwvtXlwLwYcNE5jnB1X3e40saKMa3kqczbcdXFOGeDnYiNjG2ikrHuMgJNgrWwj4XfNzZ0oaEBRhsMWOeS8yXW/HbUUr0AL3XzzPRUiNovaXNLsrHCN7SIgWuZXO4xVd03u/ntYHDcTDFETeY42MLqUuoKVpzIKEREBERARFhBlERAREQEREBERAREQFLwlFI+CQQOsmAuidzcYMwHDnaSKEdBKqRB83PHwkxzmwlr42ywiN0lpcYQPeLicyTz8lDyZcnewbXiKMTG6UMbxjshV9Pe5MuWq9kQEREBERAREQEREBERARYRBlERB//Z"/>
          <p:cNvSpPr>
            <a:spLocks noChangeAspect="1" noChangeArrowheads="1"/>
          </p:cNvSpPr>
          <p:nvPr/>
        </p:nvSpPr>
        <p:spPr bwMode="auto">
          <a:xfrm>
            <a:off x="63500" y="-866775"/>
            <a:ext cx="2562225" cy="17811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228600"/>
            <a:ext cx="7391400" cy="4876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809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143000" y="5320145"/>
            <a:ext cx="70104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growth is defined as an increase in a nation’s total output of goods and services over time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228600"/>
            <a:ext cx="7391400" cy="4876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566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320145"/>
            <a:ext cx="91440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err="1" smtClean="0">
                <a:ln>
                  <a:noFill/>
                </a:ln>
                <a:solidFill>
                  <a:srgbClr val="000000"/>
                </a:solidFill>
                <a:effectLst/>
                <a:uLnTx/>
                <a:uFillTx/>
                <a:latin typeface="Calibri" pitchFamily="34" charset="0"/>
              </a:rPr>
              <a:t>Unemploymen</a:t>
            </a:r>
            <a:r>
              <a:rPr lang="en-US" sz="3500" kern="0" dirty="0" smtClean="0">
                <a:solidFill>
                  <a:srgbClr val="000000"/>
                </a:solidFill>
                <a:latin typeface="Calibri" pitchFamily="34" charset="0"/>
              </a:rPr>
              <a:t>t can be defined as the state of working less than one paid hour per week while looking for paid employment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4098" name="Picture 2" descr="http://upload.wikimedia.org/wikipedia/commons/thumb/a/a0/Map_of_U.S._states_by_unemployment_rate.png/375px-Map_of_U.S._states_by_unemployment_ra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533400"/>
            <a:ext cx="7315200" cy="46482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94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85800" y="5313218"/>
            <a:ext cx="78486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Consumer Price Index (CPI)</a:t>
            </a:r>
            <a:r>
              <a:rPr kumimoji="0" lang="en-US" sz="3500" b="0" i="0" u="none" strike="noStrike" kern="0" cap="none" spc="0" normalizeH="0" noProof="0" dirty="0" smtClean="0">
                <a:ln>
                  <a:noFill/>
                </a:ln>
                <a:solidFill>
                  <a:srgbClr val="000000"/>
                </a:solidFill>
                <a:effectLst/>
                <a:uLnTx/>
                <a:uFillTx/>
                <a:latin typeface="Calibri" pitchFamily="34" charset="0"/>
              </a:rPr>
              <a:t> is used to measure price changes for a market basket of frequently used consumer items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6146" name="Picture 2" descr="http://www.advisorperspectives.com/dshort/charts/inflation/CPI-categorie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28600"/>
            <a:ext cx="7848600" cy="4629151"/>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88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571500"/>
          </a:xfrm>
          <a:prstGeom prst="wedgeRectCallout">
            <a:avLst>
              <a:gd name="adj1" fmla="val -981"/>
              <a:gd name="adj2" fmla="val 16069"/>
            </a:avLst>
          </a:prstGeom>
          <a:solidFill>
            <a:schemeClr val="accent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Inflation is a general increase in price levels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7170" name="Picture 2" descr="http://sfbayhomes.com/wp-content/uploads/2011/12/Inflation-cartoon-lemonade-st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838200"/>
            <a:ext cx="7924800" cy="54864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73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485900" y="5715000"/>
            <a:ext cx="6248400" cy="1143000"/>
          </a:xfrm>
          <a:prstGeom prst="wedgeRectCallout">
            <a:avLst>
              <a:gd name="adj1" fmla="val -981"/>
              <a:gd name="adj2" fmla="val 16069"/>
            </a:avLst>
          </a:prstGeom>
          <a:solidFill>
            <a:schemeClr val="accent1">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Stagflation</a:t>
            </a:r>
            <a:r>
              <a:rPr kumimoji="0" lang="en-US" sz="3500" b="0" i="0" u="none" strike="noStrike" kern="0" cap="none" spc="0" normalizeH="0" noProof="0" dirty="0" smtClean="0">
                <a:ln>
                  <a:noFill/>
                </a:ln>
                <a:solidFill>
                  <a:srgbClr val="000000"/>
                </a:solidFill>
                <a:effectLst/>
                <a:uLnTx/>
                <a:uFillTx/>
                <a:latin typeface="Calibri" pitchFamily="34" charset="0"/>
              </a:rPr>
              <a:t> is inflation coupled with a lack of economic growth</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8458200" cy="5410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533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6927"/>
            <a:ext cx="91440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“Aggregate supply” is the total value of all goods and services all</a:t>
            </a:r>
            <a:r>
              <a:rPr kumimoji="0" lang="en-US" sz="3500" b="0" i="0" u="none" strike="noStrike" kern="0" cap="none" spc="0" normalizeH="0" noProof="0" dirty="0" smtClean="0">
                <a:ln>
                  <a:noFill/>
                </a:ln>
                <a:solidFill>
                  <a:srgbClr val="000000"/>
                </a:solidFill>
                <a:effectLst/>
                <a:uLnTx/>
                <a:uFillTx/>
                <a:latin typeface="Calibri" pitchFamily="34" charset="0"/>
              </a:rPr>
              <a:t> firms would produce in a specific period of time at various price levels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7848599" cy="4648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580909" y="1200150"/>
            <a:ext cx="2590800" cy="44958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“Aggregate demand” is the total value of all goods and services demanded at different price levels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0242" name="Picture 2" descr="http://www.unc.edu/depts/econ/byrns_web/Economicae/ademandcurves_image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9600"/>
            <a:ext cx="6553200" cy="56769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09600" y="5486400"/>
            <a:ext cx="8007927" cy="990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Economic growth is calculated through increases in real GDP</a:t>
            </a:r>
            <a:r>
              <a:rPr kumimoji="0" lang="en-US" sz="3500" b="0" i="0" u="none" strike="noStrike" kern="0" cap="none" spc="0" normalizeH="0" noProof="0" dirty="0" smtClean="0">
                <a:ln>
                  <a:noFill/>
                </a:ln>
                <a:solidFill>
                  <a:srgbClr val="000000"/>
                </a:solidFill>
                <a:effectLst/>
                <a:uLnTx/>
                <a:uFillTx/>
                <a:latin typeface="Calibri" pitchFamily="34" charset="0"/>
              </a:rPr>
              <a:t> over time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
            <a:ext cx="8001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Inflation is calculated by dividing the CPI for the current year by the CPI for the base year</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686800" cy="525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ular Callout 3"/>
          <p:cNvSpPr>
            <a:spLocks noChangeArrowheads="1"/>
          </p:cNvSpPr>
          <p:nvPr/>
        </p:nvSpPr>
        <p:spPr bwMode="auto">
          <a:xfrm>
            <a:off x="0" y="-1"/>
            <a:ext cx="9144000" cy="5860473"/>
          </a:xfrm>
          <a:prstGeom prst="wedgeRectCallout">
            <a:avLst>
              <a:gd name="adj1" fmla="val -981"/>
              <a:gd name="adj2" fmla="val 16069"/>
            </a:avLst>
          </a:prstGeom>
          <a:solidFill>
            <a:schemeClr val="tx1"/>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5122" name="Picture 2" descr="http://upload.wikimedia.org/wikipedia/commons/thumb/9/97/The_Earth_seen_from_Apollo_17.jpg/220px-The_Earth_seen_from_Apollo_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0"/>
            <a:ext cx="7467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ular Callout 1"/>
          <p:cNvSpPr>
            <a:spLocks noChangeArrowheads="1"/>
          </p:cNvSpPr>
          <p:nvPr/>
        </p:nvSpPr>
        <p:spPr bwMode="auto">
          <a:xfrm>
            <a:off x="0" y="5860473"/>
            <a:ext cx="9144000" cy="990600"/>
          </a:xfrm>
          <a:prstGeom prst="wedgeRectCallout">
            <a:avLst>
              <a:gd name="adj1" fmla="val -981"/>
              <a:gd name="adj2" fmla="val 16069"/>
            </a:avLst>
          </a:prstGeom>
          <a:solidFill>
            <a:schemeClr val="tx2">
              <a:lumMod val="20000"/>
              <a:lumOff val="8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LAND:</a:t>
            </a:r>
            <a:r>
              <a:rPr kumimoji="0" lang="en-US" sz="3500" b="0" i="0" u="none" strike="noStrike" kern="0" cap="none" spc="0" normalizeH="0" baseline="0" noProof="0" dirty="0" smtClean="0">
                <a:ln>
                  <a:noFill/>
                </a:ln>
                <a:solidFill>
                  <a:srgbClr val="000000"/>
                </a:solidFill>
                <a:effectLst/>
                <a:uLnTx/>
                <a:uFillTx/>
                <a:latin typeface="Calibri" pitchFamily="34" charset="0"/>
              </a:rPr>
              <a:t> any gift of the Earth (such as trees, animals, plants, water, metals, etc.)</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367242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181600"/>
            <a:ext cx="9144000" cy="1676400"/>
          </a:xfrm>
          <a:prstGeom prst="wedgeRectCallout">
            <a:avLst>
              <a:gd name="adj1" fmla="val -981"/>
              <a:gd name="adj2" fmla="val 16069"/>
            </a:avLst>
          </a:prstGeom>
          <a:solidFill>
            <a:schemeClr val="accent2">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Unemployment is calculated dividing the total number</a:t>
            </a:r>
            <a:r>
              <a:rPr kumimoji="0" lang="en-US" sz="3500" b="0" i="0" u="none" strike="noStrike" kern="0" cap="none" spc="0" normalizeH="0" noProof="0" dirty="0" smtClean="0">
                <a:ln>
                  <a:noFill/>
                </a:ln>
                <a:solidFill>
                  <a:srgbClr val="000000"/>
                </a:solidFill>
                <a:effectLst/>
                <a:uLnTx/>
                <a:uFillTx/>
                <a:latin typeface="Calibri" pitchFamily="34" charset="0"/>
              </a:rPr>
              <a:t> of unemployed people by the total number of people in the civilian labor force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030" y="457200"/>
            <a:ext cx="55816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031" y="1447800"/>
            <a:ext cx="558165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876300" y="3962400"/>
            <a:ext cx="7391400" cy="1600200"/>
          </a:xfrm>
          <a:prstGeom prst="wedgeRectCallout">
            <a:avLst>
              <a:gd name="adj1" fmla="val -981"/>
              <a:gd name="adj2" fmla="val 16069"/>
            </a:avLst>
          </a:prstGeom>
          <a:solidFill>
            <a:srgbClr val="FFFF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“Structural” unemployment is unemployment that is caused by fundamental changes in the economy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236393"/>
            <a:ext cx="4762500" cy="31718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914400" y="5181600"/>
            <a:ext cx="73152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300" b="0" i="0" u="none" strike="noStrike" kern="0" cap="none" spc="0" normalizeH="0" baseline="0" noProof="0" dirty="0" smtClean="0">
                <a:ln>
                  <a:noFill/>
                </a:ln>
                <a:solidFill>
                  <a:srgbClr val="000000"/>
                </a:solidFill>
                <a:effectLst/>
                <a:uLnTx/>
                <a:uFillTx/>
                <a:latin typeface="Calibri" pitchFamily="34" charset="0"/>
              </a:rPr>
              <a:t>“Cyclical” unemployment </a:t>
            </a:r>
            <a:r>
              <a:rPr lang="en-US" sz="3300" kern="0" dirty="0" smtClean="0">
                <a:solidFill>
                  <a:srgbClr val="000000"/>
                </a:solidFill>
                <a:latin typeface="Calibri" pitchFamily="34" charset="0"/>
              </a:rPr>
              <a:t>is unemployment that is caused by regular ups and downs in the business cycle </a:t>
            </a:r>
            <a:endParaRPr kumimoji="0" lang="en-US" sz="3300" b="0" i="0" u="none" strike="noStrike" kern="0" cap="none" spc="0" normalizeH="0" baseline="0" noProof="0" dirty="0">
              <a:ln>
                <a:noFill/>
              </a:ln>
              <a:solidFill>
                <a:srgbClr val="000000"/>
              </a:solidFill>
              <a:effectLst/>
              <a:uLnTx/>
              <a:uFillTx/>
              <a:latin typeface="Calibri" pitchFamily="34"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
            <a:ext cx="8001000" cy="480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257800"/>
            <a:ext cx="9144000" cy="1600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“Frictional” unemployment is the state of being in between jobs either by choice</a:t>
            </a:r>
            <a:r>
              <a:rPr kumimoji="0" lang="en-US" sz="3500" b="0" i="0" u="none" strike="noStrike" kern="0" cap="none" spc="0" normalizeH="0" noProof="0" dirty="0" smtClean="0">
                <a:ln>
                  <a:noFill/>
                </a:ln>
                <a:solidFill>
                  <a:srgbClr val="000000"/>
                </a:solidFill>
                <a:effectLst/>
                <a:uLnTx/>
                <a:uFillTx/>
                <a:latin typeface="Calibri" pitchFamily="34" charset="0"/>
              </a:rPr>
              <a:t> or other factors not related to the economy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2400"/>
            <a:ext cx="7238999" cy="502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1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5715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FOUR STAGES OF THE BUSINESS CYCLE</a:t>
            </a:r>
            <a:endParaRPr kumimoji="0" lang="en-US" sz="3500" b="1"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990600"/>
            <a:ext cx="9144000" cy="48006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514350" marR="0" lvl="0" indent="-514350" algn="ctr" defTabSz="914400" eaLnBrk="0" fontAlgn="base" latinLnBrk="0" hangingPunct="0">
              <a:lnSpc>
                <a:spcPct val="90000"/>
              </a:lnSpc>
              <a:spcBef>
                <a:spcPct val="0"/>
              </a:spcBef>
              <a:spcAft>
                <a:spcPct val="0"/>
              </a:spcAft>
              <a:buClrTx/>
              <a:buSzTx/>
              <a:buFontTx/>
              <a:buAutoNum type="arabicParenBoth"/>
              <a:tabLst/>
              <a:defRPr/>
            </a:pPr>
            <a:r>
              <a:rPr kumimoji="0" lang="en-US" sz="6600" b="0" i="0" u="none" strike="noStrike" kern="0" cap="none" spc="0" normalizeH="0" baseline="0" noProof="0" dirty="0" smtClean="0">
                <a:ln>
                  <a:noFill/>
                </a:ln>
                <a:solidFill>
                  <a:srgbClr val="000000"/>
                </a:solidFill>
                <a:effectLst/>
                <a:uLnTx/>
                <a:uFillTx/>
                <a:latin typeface="Calibri" pitchFamily="34" charset="0"/>
              </a:rPr>
              <a:t>Peak</a:t>
            </a:r>
            <a:br>
              <a:rPr kumimoji="0" lang="en-US" sz="6600" b="0" i="0" u="none" strike="noStrike" kern="0" cap="none" spc="0" normalizeH="0" baseline="0" noProof="0" dirty="0" smtClean="0">
                <a:ln>
                  <a:noFill/>
                </a:ln>
                <a:solidFill>
                  <a:srgbClr val="000000"/>
                </a:solidFill>
                <a:effectLst/>
                <a:uLnTx/>
                <a:uFillTx/>
                <a:latin typeface="Calibri" pitchFamily="34" charset="0"/>
              </a:rPr>
            </a:br>
            <a:r>
              <a:rPr kumimoji="0" lang="en-US" sz="6600" b="0" i="0" u="none" strike="noStrike" kern="0" cap="none" spc="0" normalizeH="0" baseline="0" noProof="0" dirty="0" smtClean="0">
                <a:ln>
                  <a:noFill/>
                </a:ln>
                <a:solidFill>
                  <a:srgbClr val="000000"/>
                </a:solidFill>
                <a:effectLst/>
                <a:uLnTx/>
                <a:uFillTx/>
                <a:latin typeface="Calibri" pitchFamily="34" charset="0"/>
              </a:rPr>
              <a:t>(2) Contraction               (or recession)</a:t>
            </a:r>
          </a:p>
          <a:p>
            <a:pPr marR="0" lvl="0" algn="ctr" defTabSz="914400" eaLnBrk="0" fontAlgn="base" latinLnBrk="0" hangingPunct="0">
              <a:lnSpc>
                <a:spcPct val="90000"/>
              </a:lnSpc>
              <a:spcBef>
                <a:spcPct val="0"/>
              </a:spcBef>
              <a:spcAft>
                <a:spcPct val="0"/>
              </a:spcAft>
              <a:buClrTx/>
              <a:buSzTx/>
              <a:tabLst/>
              <a:defRPr/>
            </a:pPr>
            <a:r>
              <a:rPr lang="en-US" sz="6600" kern="0" dirty="0" smtClean="0">
                <a:solidFill>
                  <a:srgbClr val="000000"/>
                </a:solidFill>
                <a:latin typeface="Calibri" pitchFamily="34" charset="0"/>
              </a:rPr>
              <a:t>(3) Trough</a:t>
            </a:r>
          </a:p>
          <a:p>
            <a:pPr marR="0" lvl="0" algn="ctr" defTabSz="914400" eaLnBrk="0" fontAlgn="base" latinLnBrk="0" hangingPunct="0">
              <a:lnSpc>
                <a:spcPct val="90000"/>
              </a:lnSpc>
              <a:spcBef>
                <a:spcPct val="0"/>
              </a:spcBef>
              <a:spcAft>
                <a:spcPct val="0"/>
              </a:spcAft>
              <a:buClrTx/>
              <a:buSzTx/>
              <a:tabLst/>
              <a:defRPr/>
            </a:pPr>
            <a:r>
              <a:rPr kumimoji="0" lang="en-US" sz="6600" b="0" i="0" u="none" strike="noStrike" kern="0" cap="none" spc="0" normalizeH="0" baseline="0" noProof="0" dirty="0" smtClean="0">
                <a:ln>
                  <a:noFill/>
                </a:ln>
                <a:solidFill>
                  <a:srgbClr val="000000"/>
                </a:solidFill>
                <a:effectLst/>
                <a:uLnTx/>
                <a:uFillTx/>
                <a:latin typeface="Calibri" pitchFamily="34" charset="0"/>
              </a:rPr>
              <a:t>(4) Expansion</a:t>
            </a:r>
            <a:endParaRPr kumimoji="0" lang="en-US" sz="66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762000" y="5715000"/>
            <a:ext cx="7543800" cy="11430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“recession” is two consecutive quarters of negative GDP growth</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8763000" cy="5105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“deficit” is when more money is spent in a single budget than is received in revenue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28600"/>
            <a:ext cx="71628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37309" y="5105400"/>
            <a:ext cx="8001000" cy="1600200"/>
          </a:xfrm>
          <a:prstGeom prst="wedgeRectCallout">
            <a:avLst>
              <a:gd name="adj1" fmla="val -981"/>
              <a:gd name="adj2" fmla="val 16069"/>
            </a:avLst>
          </a:prstGeom>
          <a:solidFill>
            <a:srgbClr val="FFFF66"/>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deficit</a:t>
            </a:r>
            <a:r>
              <a:rPr kumimoji="0" lang="en-US" sz="3500" b="0" i="0" u="none" strike="noStrike" kern="0" cap="none" spc="0" normalizeH="0" noProof="0" dirty="0" smtClean="0">
                <a:ln>
                  <a:noFill/>
                </a:ln>
                <a:solidFill>
                  <a:srgbClr val="000000"/>
                </a:solidFill>
                <a:effectLst/>
                <a:uLnTx/>
                <a:uFillTx/>
                <a:latin typeface="Calibri" pitchFamily="34" charset="0"/>
              </a:rPr>
              <a:t> is </a:t>
            </a:r>
            <a:r>
              <a:rPr kumimoji="0" lang="en-US" sz="3500" b="0" i="0" u="none" strike="noStrike" kern="0" cap="none" spc="0" normalizeH="0" baseline="0" noProof="0" dirty="0" smtClean="0">
                <a:ln>
                  <a:noFill/>
                </a:ln>
                <a:solidFill>
                  <a:srgbClr val="000000"/>
                </a:solidFill>
                <a:effectLst/>
                <a:uLnTx/>
                <a:uFillTx/>
                <a:latin typeface="Calibri" pitchFamily="34" charset="0"/>
              </a:rPr>
              <a:t>different from the national debt in that the national debt is the total amount borrowed over time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
            <a:ext cx="8000999" cy="480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09600" y="1447800"/>
            <a:ext cx="7772400" cy="39624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Federal Reserve System is a decentralized organization of twelve districts that are overseen by a central Board of Governors located in Washington DC. The</a:t>
            </a:r>
            <a:r>
              <a:rPr kumimoji="0" lang="en-US" sz="3500" b="0" i="0" u="none" strike="noStrike" kern="0" cap="none" spc="0" normalizeH="0" noProof="0" dirty="0" smtClean="0">
                <a:ln>
                  <a:noFill/>
                </a:ln>
                <a:solidFill>
                  <a:srgbClr val="000000"/>
                </a:solidFill>
                <a:effectLst/>
                <a:uLnTx/>
                <a:uFillTx/>
                <a:latin typeface="Calibri" pitchFamily="34" charset="0"/>
              </a:rPr>
              <a:t> Board of Governors are appointed by the President to a single 14-year term (terms are staggered) and are approved by the Senate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257800"/>
            <a:ext cx="9144000" cy="1600200"/>
          </a:xfrm>
          <a:prstGeom prst="wedgeRectCallout">
            <a:avLst>
              <a:gd name="adj1" fmla="val -981"/>
              <a:gd name="adj2" fmla="val 16069"/>
            </a:avLst>
          </a:prstGeom>
          <a:solidFill>
            <a:schemeClr val="accent5">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“Monetary policy” are the actions by the Federal Reserve increasing and decreasing of the money supply to affect the cost</a:t>
            </a:r>
            <a:r>
              <a:rPr kumimoji="0" lang="en-US" sz="3500" b="0" i="0" u="none" strike="noStrike" kern="0" cap="none" spc="0" normalizeH="0" noProof="0" dirty="0" smtClean="0">
                <a:ln>
                  <a:noFill/>
                </a:ln>
                <a:solidFill>
                  <a:srgbClr val="000000"/>
                </a:solidFill>
                <a:effectLst/>
                <a:uLnTx/>
                <a:uFillTx/>
                <a:latin typeface="Calibri" pitchFamily="34" charset="0"/>
              </a:rPr>
              <a:t> and availability of credit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533400"/>
            <a:ext cx="4267200" cy="4038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400800" y="1449532"/>
            <a:ext cx="2590800" cy="3501736"/>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LABOR:</a:t>
            </a:r>
            <a:r>
              <a:rPr kumimoji="0" lang="en-US" sz="3500" b="0" i="0" u="none" strike="noStrike" kern="0" cap="none" spc="0" normalizeH="0" noProof="0" dirty="0" smtClean="0">
                <a:ln>
                  <a:noFill/>
                </a:ln>
                <a:solidFill>
                  <a:srgbClr val="000000"/>
                </a:solidFill>
                <a:effectLst/>
                <a:uLnTx/>
                <a:uFillTx/>
                <a:latin typeface="Calibri" pitchFamily="34" charset="0"/>
              </a:rPr>
              <a:t> work done by a person (for example, installing a window on a house)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6146" name="Picture 2" descr="http://thinkprogress.org/wp-content/uploads/2011/09/hono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5943600" cy="64008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52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914400" y="4800600"/>
            <a:ext cx="7467600" cy="20574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three major tools of monetary policy that the Federal Reserve uses are (1) Reserve Requirement (2) Discount Rate (3) </a:t>
            </a:r>
            <a:r>
              <a:rPr kumimoji="0" lang="en-US" sz="3500" b="0" i="0" u="none" strike="noStrike" kern="0" cap="none" spc="0" normalizeH="0" baseline="0" noProof="0" dirty="0" err="1" smtClean="0">
                <a:ln>
                  <a:noFill/>
                </a:ln>
                <a:solidFill>
                  <a:srgbClr val="000000"/>
                </a:solidFill>
                <a:effectLst/>
                <a:uLnTx/>
                <a:uFillTx/>
                <a:latin typeface="Calibri" pitchFamily="34" charset="0"/>
              </a:rPr>
              <a:t>Ope</a:t>
            </a:r>
            <a:r>
              <a:rPr lang="en-US" sz="3500" kern="0" dirty="0" smtClean="0">
                <a:solidFill>
                  <a:srgbClr val="000000"/>
                </a:solidFill>
                <a:latin typeface="Calibri" pitchFamily="34" charset="0"/>
              </a:rPr>
              <a:t>n Market Operations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457200"/>
            <a:ext cx="4267200"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5562600" y="1371600"/>
            <a:ext cx="3276600" cy="4124325"/>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“Fiscal policy” are the actions by the legislative and executive branches of government in tax and spending decisions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510540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54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5337175" y="175059"/>
            <a:ext cx="3657600" cy="646632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legislative and executive branches use fiscal policy to regulate</a:t>
            </a:r>
            <a:r>
              <a:rPr kumimoji="0" lang="en-US" sz="3500" b="0" i="0" u="none" strike="noStrike" kern="0" cap="none" spc="0" normalizeH="0" noProof="0" dirty="0" smtClean="0">
                <a:ln>
                  <a:noFill/>
                </a:ln>
                <a:solidFill>
                  <a:srgbClr val="000000"/>
                </a:solidFill>
                <a:effectLst/>
                <a:uLnTx/>
                <a:uFillTx/>
                <a:latin typeface="Calibri" pitchFamily="34" charset="0"/>
              </a:rPr>
              <a:t> the economy through tax and spending decisions designed to purchase goods and services or give people or businesses incentives to do so</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1204"/>
            <a:ext cx="5108575" cy="648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310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0498" y="2967335"/>
            <a:ext cx="4423006" cy="1754326"/>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International</a:t>
            </a:r>
          </a:p>
          <a:p>
            <a:pPr algn="ctr"/>
            <a:r>
              <a:rPr lang="en-U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trade</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8724850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1371600" y="5181600"/>
            <a:ext cx="6781800" cy="1524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“Comparative advantage” is the ability to produce a good or service at a lower opportunity cost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4578" name="Picture 2" descr="http://alwayson.goingon.com/files/imagecache/ao_story_image_inside/story_image/comparative_advantage_300x2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14745"/>
            <a:ext cx="5257800" cy="48006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60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“Absolute advantage” is the ability</a:t>
            </a:r>
            <a:r>
              <a:rPr kumimoji="0" lang="en-US" sz="3500" b="0" i="0" u="none" strike="noStrike" kern="0" cap="none" spc="0" normalizeH="0" noProof="0" dirty="0" smtClean="0">
                <a:ln>
                  <a:noFill/>
                </a:ln>
                <a:solidFill>
                  <a:srgbClr val="000000"/>
                </a:solidFill>
                <a:effectLst/>
                <a:uLnTx/>
                <a:uFillTx/>
                <a:latin typeface="Calibri" pitchFamily="34" charset="0"/>
              </a:rPr>
              <a:t> to produce more of a good or service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38200"/>
            <a:ext cx="8686800" cy="38861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160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04800" y="1295400"/>
            <a:ext cx="8839200" cy="35052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Balance of trade is the difference between the amounts of goods exported</a:t>
            </a:r>
            <a:r>
              <a:rPr kumimoji="0" lang="en-US" sz="3500" b="0" i="0" u="none" strike="noStrike" kern="0" cap="none" spc="0" normalizeH="0" noProof="0" dirty="0" smtClean="0">
                <a:ln>
                  <a:noFill/>
                </a:ln>
                <a:solidFill>
                  <a:srgbClr val="000000"/>
                </a:solidFill>
                <a:effectLst/>
                <a:uLnTx/>
                <a:uFillTx/>
                <a:latin typeface="Calibri" pitchFamily="34" charset="0"/>
              </a:rPr>
              <a:t> to a country and the amount of goods imported from that country (X – M). Balance of record shows the payments and receipts of the residents of the country in their transactions with residents of other countries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77160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285750"/>
            <a:ext cx="9144000" cy="5715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“tariff” is a tax on an import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09" y="1371600"/>
            <a:ext cx="8686800" cy="495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160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4343400"/>
            <a:ext cx="9144000" cy="20574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government uses standards</a:t>
            </a:r>
            <a:r>
              <a:rPr kumimoji="0" lang="en-US" sz="3500" b="0" i="0" u="none" strike="noStrike" kern="0" cap="none" spc="0" normalizeH="0" noProof="0" dirty="0" smtClean="0">
                <a:ln>
                  <a:noFill/>
                </a:ln>
                <a:solidFill>
                  <a:srgbClr val="000000"/>
                </a:solidFill>
                <a:effectLst/>
                <a:uLnTx/>
                <a:uFillTx/>
                <a:latin typeface="Calibri" pitchFamily="34" charset="0"/>
              </a:rPr>
              <a:t> as a trade barrier by regulating the quality of goods that are imported from a country (for example, toys may not be made using lead-based paints)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0" y="266700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An</a:t>
            </a:r>
            <a:r>
              <a:rPr kumimoji="0" lang="en-US" sz="3500" b="0" i="0" u="none" strike="noStrike" kern="0" cap="none" spc="0" normalizeH="0" noProof="0" dirty="0" smtClean="0">
                <a:ln>
                  <a:noFill/>
                </a:ln>
                <a:solidFill>
                  <a:srgbClr val="000000"/>
                </a:solidFill>
                <a:effectLst/>
                <a:uLnTx/>
                <a:uFillTx/>
                <a:latin typeface="Calibri" pitchFamily="34" charset="0"/>
              </a:rPr>
              <a:t> “embargo” is the restriction of exports to a specific country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4" name="Rectangular Callout 3"/>
          <p:cNvSpPr>
            <a:spLocks noChangeArrowheads="1"/>
          </p:cNvSpPr>
          <p:nvPr/>
        </p:nvSpPr>
        <p:spPr bwMode="auto">
          <a:xfrm>
            <a:off x="0" y="685800"/>
            <a:ext cx="9144000" cy="1143000"/>
          </a:xfrm>
          <a:prstGeom prst="wedgeRectCallout">
            <a:avLst>
              <a:gd name="adj1" fmla="val -981"/>
              <a:gd name="adj2" fmla="val 16069"/>
            </a:avLst>
          </a:prstGeom>
          <a:solidFill>
            <a:srgbClr val="FFFF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 “quota” is a limit of the number</a:t>
            </a:r>
            <a:r>
              <a:rPr kumimoji="0" lang="en-US" sz="3500" b="0" i="0" u="none" strike="noStrike" kern="0" cap="none" spc="0" normalizeH="0" noProof="0" dirty="0" smtClean="0">
                <a:ln>
                  <a:noFill/>
                </a:ln>
                <a:solidFill>
                  <a:srgbClr val="000000"/>
                </a:solidFill>
                <a:effectLst/>
                <a:uLnTx/>
                <a:uFillTx/>
                <a:latin typeface="Calibri" pitchFamily="34" charset="0"/>
              </a:rPr>
              <a:t> of goods that may be imported from a specific country</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7029866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4191000"/>
            <a:ext cx="9144000" cy="2667000"/>
          </a:xfrm>
          <a:prstGeom prst="wedgeRectCallout">
            <a:avLst>
              <a:gd name="adj1" fmla="val -981"/>
              <a:gd name="adj2" fmla="val 16069"/>
            </a:avLst>
          </a:prstGeom>
          <a:solidFill>
            <a:schemeClr val="accent3">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000" b="0" i="0" u="none" strike="noStrike" kern="0" cap="none" spc="0" normalizeH="0" baseline="0" noProof="0" dirty="0" smtClean="0">
                <a:ln>
                  <a:noFill/>
                </a:ln>
                <a:solidFill>
                  <a:srgbClr val="000000"/>
                </a:solidFill>
                <a:effectLst/>
                <a:uLnTx/>
                <a:uFillTx/>
                <a:latin typeface="Calibri" pitchFamily="34" charset="0"/>
              </a:rPr>
              <a:t>The government uses subsidies as a trade barrier by making domestic goods cheaper</a:t>
            </a:r>
            <a:r>
              <a:rPr kumimoji="0" lang="en-US" sz="3000" b="0" i="0" u="none" strike="noStrike" kern="0" cap="none" spc="0" normalizeH="0" noProof="0" dirty="0" smtClean="0">
                <a:ln>
                  <a:noFill/>
                </a:ln>
                <a:solidFill>
                  <a:srgbClr val="000000"/>
                </a:solidFill>
                <a:effectLst/>
                <a:uLnTx/>
                <a:uFillTx/>
                <a:latin typeface="Calibri" pitchFamily="34" charset="0"/>
              </a:rPr>
              <a:t> for consumers to buy, so that customers are less likely to turn to an imported substitute (for example, American cotton may be subsidized, leading to a decrease in demand for the now more expensive Egyptian cotton)</a:t>
            </a:r>
            <a:endParaRPr kumimoji="0" lang="en-US" sz="3000" b="0" i="0" u="none" strike="noStrike" kern="0" cap="none" spc="0" normalizeH="0" baseline="0" noProof="0" dirty="0">
              <a:ln>
                <a:noFill/>
              </a:ln>
              <a:solidFill>
                <a:srgbClr val="000000"/>
              </a:solidFill>
              <a:effectLst/>
              <a:uLnTx/>
              <a:uFillTx/>
              <a:latin typeface="Calibri" pitchFamily="34" charset="0"/>
            </a:endParaRPr>
          </a:p>
        </p:txBody>
      </p:sp>
      <p:pic>
        <p:nvPicPr>
          <p:cNvPr id="27650" name="Picture 2" descr="http://static.flickr.com/96/209806168_55f337944e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248400" cy="38862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61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228600" y="1066800"/>
            <a:ext cx="2590800" cy="4494068"/>
          </a:xfrm>
          <a:prstGeom prst="wedgeRectCallout">
            <a:avLst>
              <a:gd name="adj1" fmla="val -981"/>
              <a:gd name="adj2" fmla="val 16069"/>
            </a:avLst>
          </a:prstGeom>
          <a:solidFill>
            <a:schemeClr val="accent3">
              <a:lumMod val="40000"/>
              <a:lumOff val="6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1" i="0" u="none" strike="noStrike" kern="0" cap="none" spc="0" normalizeH="0" baseline="0" noProof="0" dirty="0" smtClean="0">
                <a:ln>
                  <a:noFill/>
                </a:ln>
                <a:solidFill>
                  <a:srgbClr val="000000"/>
                </a:solidFill>
                <a:effectLst/>
                <a:uLnTx/>
                <a:uFillTx/>
                <a:latin typeface="Calibri" pitchFamily="34" charset="0"/>
              </a:rPr>
              <a:t>CAPITAL:</a:t>
            </a:r>
            <a:r>
              <a:rPr kumimoji="0" lang="en-US" sz="3500" b="1" i="0" u="none" strike="noStrike" kern="0" cap="none" spc="0" normalizeH="0" noProof="0" dirty="0" smtClean="0">
                <a:ln>
                  <a:noFill/>
                </a:ln>
                <a:solidFill>
                  <a:srgbClr val="000000"/>
                </a:solidFill>
                <a:effectLst/>
                <a:uLnTx/>
                <a:uFillTx/>
                <a:latin typeface="Calibri" pitchFamily="34" charset="0"/>
              </a:rPr>
              <a:t> </a:t>
            </a:r>
            <a:r>
              <a:rPr kumimoji="0" lang="en-US" sz="3500" b="0" i="0" u="none" strike="noStrike" kern="0" cap="none" spc="0" normalizeH="0" noProof="0" dirty="0" smtClean="0">
                <a:ln>
                  <a:noFill/>
                </a:ln>
                <a:solidFill>
                  <a:srgbClr val="000000"/>
                </a:solidFill>
                <a:effectLst/>
                <a:uLnTx/>
                <a:uFillTx/>
                <a:latin typeface="Calibri" pitchFamily="34" charset="0"/>
              </a:rPr>
              <a:t>any good used to make another good (for example, factories and equipment)</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7170" name="Picture 2" descr="http://upload.wikimedia.org/wikipedia/commons/thumb/7/71/Wolfsburg_VW-Werk.jpg/250px-Wolfsburg_VW-We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875434"/>
            <a:ext cx="6019800" cy="487679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11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2133600"/>
          </a:xfrm>
          <a:prstGeom prst="wedgeRectCallout">
            <a:avLst>
              <a:gd name="adj1" fmla="val -981"/>
              <a:gd name="adj2" fmla="val 16069"/>
            </a:avLst>
          </a:prstGeom>
          <a:solidFill>
            <a:srgbClr val="FF00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costs of trade barriers are less choice and more expensive goods. The benefits of trade barriers are the protection of domestic industries,</a:t>
            </a:r>
            <a:r>
              <a:rPr kumimoji="0" lang="en-US" sz="3500" b="0" i="0" u="none" strike="noStrike" kern="0" cap="none" spc="0" normalizeH="0" noProof="0" dirty="0" smtClean="0">
                <a:ln>
                  <a:noFill/>
                </a:ln>
                <a:solidFill>
                  <a:srgbClr val="000000"/>
                </a:solidFill>
                <a:effectLst/>
                <a:uLnTx/>
                <a:uFillTx/>
                <a:latin typeface="Calibri" pitchFamily="34" charset="0"/>
              </a:rPr>
              <a:t> national pride, and national security</a:t>
            </a:r>
            <a:r>
              <a:rPr kumimoji="0" lang="en-US" sz="3500" b="0" i="0" u="none" strike="noStrike" kern="0" cap="none" spc="0" normalizeH="0" baseline="0" noProof="0" dirty="0" smtClean="0">
                <a:ln>
                  <a:noFill/>
                </a:ln>
                <a:solidFill>
                  <a:srgbClr val="000000"/>
                </a:solidFill>
                <a:effectLst/>
                <a:uLnTx/>
                <a:uFillTx/>
                <a:latin typeface="Calibri" pitchFamily="34" charset="0"/>
              </a:rPr>
              <a:t>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0"/>
            <a:ext cx="8686800" cy="44957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5715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EU</a:t>
            </a:r>
            <a:r>
              <a:rPr kumimoji="0" lang="en-US" sz="3500" b="0" i="0" u="none" strike="noStrike" kern="0" cap="none" spc="0" normalizeH="0" noProof="0" dirty="0" smtClean="0">
                <a:ln>
                  <a:noFill/>
                </a:ln>
                <a:solidFill>
                  <a:srgbClr val="000000"/>
                </a:solidFill>
                <a:effectLst/>
                <a:uLnTx/>
                <a:uFillTx/>
                <a:latin typeface="Calibri" pitchFamily="34" charset="0"/>
              </a:rPr>
              <a:t> (European Union) is based in Europe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763000" cy="5943600"/>
          </a:xfrm>
          <a:prstGeom prst="rect">
            <a:avLst/>
          </a:prstGeom>
          <a:solidFill>
            <a:srgbClr val="FF0000"/>
          </a:solidFill>
          <a:ln>
            <a:solidFill>
              <a:srgbClr val="FF0000"/>
            </a:solidFill>
          </a:ln>
          <a:effectLst/>
        </p:spPr>
      </p:pic>
    </p:spTree>
    <p:extLst>
      <p:ext uri="{BB962C8B-B14F-4D97-AF65-F5344CB8AC3E}">
        <p14:creationId xmlns:p14="http://schemas.microsoft.com/office/powerpoint/2010/main" val="19560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571500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NAFTA (the North American Free Trade Agreement) is based in North America</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10600" cy="533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685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ular Callout 1"/>
          <p:cNvSpPr>
            <a:spLocks noChangeArrowheads="1"/>
          </p:cNvSpPr>
          <p:nvPr/>
        </p:nvSpPr>
        <p:spPr bwMode="auto">
          <a:xfrm>
            <a:off x="6438900" y="2476500"/>
            <a:ext cx="2438400" cy="39624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ASEAN (Association of Southeast Asian Nations) is based in Asia</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5709" y="609600"/>
            <a:ext cx="17145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4636" y="5334000"/>
            <a:ext cx="9144000" cy="1524000"/>
          </a:xfrm>
          <a:prstGeom prst="wedgeRectCallout">
            <a:avLst>
              <a:gd name="adj1" fmla="val -981"/>
              <a:gd name="adj2" fmla="val 16069"/>
            </a:avLst>
          </a:prstGeom>
          <a:solidFill>
            <a:srgbClr val="FFCC99"/>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Arguments AGAINST</a:t>
            </a:r>
            <a:r>
              <a:rPr kumimoji="0" lang="en-US" sz="3500" b="0" i="0" u="none" strike="noStrike" kern="0" cap="none" spc="0" normalizeH="0" noProof="0" dirty="0" smtClean="0">
                <a:ln>
                  <a:noFill/>
                </a:ln>
                <a:solidFill>
                  <a:srgbClr val="000000"/>
                </a:solidFill>
                <a:effectLst/>
                <a:uLnTx/>
                <a:uFillTx/>
                <a:latin typeface="Calibri" pitchFamily="34" charset="0"/>
              </a:rPr>
              <a:t> free trade are national pride, protecting domestic industries, protecting domestic jobs, and national security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34636" y="0"/>
            <a:ext cx="9144000" cy="11430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An argument IN FAVOR of free trade is that there are lower cost</a:t>
            </a:r>
            <a:r>
              <a:rPr kumimoji="0" lang="en-US" sz="3500" b="0" i="0" u="none" strike="noStrike" kern="0" cap="none" spc="0" normalizeH="0" noProof="0" dirty="0" smtClean="0">
                <a:ln>
                  <a:noFill/>
                </a:ln>
                <a:solidFill>
                  <a:srgbClr val="000000"/>
                </a:solidFill>
                <a:effectLst/>
                <a:uLnTx/>
                <a:uFillTx/>
                <a:latin typeface="Calibri" pitchFamily="34" charset="0"/>
              </a:rPr>
              <a:t> of goods and more choice</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7664" y="1406236"/>
            <a:ext cx="2819400" cy="3657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927" y="1371600"/>
            <a:ext cx="9144000" cy="3505200"/>
          </a:xfrm>
          <a:prstGeom prst="wedgeRectCallout">
            <a:avLst>
              <a:gd name="adj1" fmla="val -981"/>
              <a:gd name="adj2" fmla="val 16069"/>
            </a:avLst>
          </a:prstGeom>
          <a:solidFill>
            <a:srgbClr val="66FF33"/>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Supply and demand determine the exchange rates between national currencies by coming to an equilibrium price;</a:t>
            </a:r>
            <a:r>
              <a:rPr kumimoji="0" lang="en-US" sz="3500" b="0" i="0" u="none" strike="noStrike" kern="0" cap="none" spc="0" normalizeH="0" noProof="0" dirty="0" smtClean="0">
                <a:ln>
                  <a:noFill/>
                </a:ln>
                <a:solidFill>
                  <a:srgbClr val="000000"/>
                </a:solidFill>
                <a:effectLst/>
                <a:uLnTx/>
                <a:uFillTx/>
                <a:latin typeface="Calibri" pitchFamily="34" charset="0"/>
              </a:rPr>
              <a:t> as more goods are demanded from a foreign country, there will be an increase in demand for that country’s currency, leading to an appreciation of value of the foreign currency and vice versa</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226481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381000" y="3124200"/>
            <a:ext cx="8458200" cy="3048000"/>
          </a:xfrm>
          <a:prstGeom prst="wedgeRectCallout">
            <a:avLst>
              <a:gd name="adj1" fmla="val -981"/>
              <a:gd name="adj2" fmla="val 16069"/>
            </a:avLst>
          </a:prstGeom>
          <a:solidFill>
            <a:schemeClr val="accent6">
              <a:lumMod val="60000"/>
              <a:lumOff val="4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The appreciation of the U.S. </a:t>
            </a:r>
            <a:r>
              <a:rPr lang="en-US" sz="3500" kern="0" dirty="0" smtClean="0">
                <a:solidFill>
                  <a:srgbClr val="000000"/>
                </a:solidFill>
                <a:latin typeface="Calibri" pitchFamily="34" charset="0"/>
              </a:rPr>
              <a:t>Dollar in terms of the British Pound Sterling affects trade between the United States and Great Britain in that it becomes less expensive to import goods from Britain but more expensive for the British to buy American goods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021773"/>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69372"/>
            <a:ext cx="2819400" cy="2026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1203" y="2967335"/>
            <a:ext cx="5381601" cy="923330"/>
          </a:xfrm>
          <a:prstGeom prst="rect">
            <a:avLst/>
          </a:prstGeom>
          <a:noFill/>
        </p:spPr>
        <p:txBody>
          <a:bodyPr wrap="none" lIns="91440" tIns="45720" rIns="91440" bIns="45720">
            <a:spAutoFit/>
          </a:bodyPr>
          <a:lstStyle/>
          <a:p>
            <a:pPr algn="ctr"/>
            <a:r>
              <a:rPr lang="en-US" sz="54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Personal Finance</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17228184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685800" y="990600"/>
            <a:ext cx="7924800" cy="1981200"/>
          </a:xfrm>
          <a:prstGeom prst="wedgeRectCallout">
            <a:avLst>
              <a:gd name="adj1" fmla="val -981"/>
              <a:gd name="adj2" fmla="val 16069"/>
            </a:avLst>
          </a:prstGeom>
          <a:solidFill>
            <a:srgbClr val="FFFF00"/>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Commercial Banks are for-profit corporations; they will generally charge higher interest rates on loans and provide lower interest</a:t>
            </a:r>
            <a:r>
              <a:rPr kumimoji="0" lang="en-US" sz="3500" b="0" i="0" u="none" strike="noStrike" kern="0" cap="none" spc="0" normalizeH="0" noProof="0" dirty="0" smtClean="0">
                <a:ln>
                  <a:noFill/>
                </a:ln>
                <a:solidFill>
                  <a:srgbClr val="000000"/>
                </a:solidFill>
                <a:effectLst/>
                <a:uLnTx/>
                <a:uFillTx/>
                <a:latin typeface="Calibri" pitchFamily="34" charset="0"/>
              </a:rPr>
              <a:t> rates on accounts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
        <p:nvSpPr>
          <p:cNvPr id="3" name="Rectangular Callout 2"/>
          <p:cNvSpPr>
            <a:spLocks noChangeArrowheads="1"/>
          </p:cNvSpPr>
          <p:nvPr/>
        </p:nvSpPr>
        <p:spPr bwMode="auto">
          <a:xfrm>
            <a:off x="228600" y="3581400"/>
            <a:ext cx="8610600" cy="2514600"/>
          </a:xfrm>
          <a:prstGeom prst="wedgeRectCallout">
            <a:avLst>
              <a:gd name="adj1" fmla="val -981"/>
              <a:gd name="adj2" fmla="val 16069"/>
            </a:avLst>
          </a:prstGeom>
          <a:solidFill>
            <a:schemeClr val="bg2">
              <a:lumMod val="90000"/>
            </a:schemeClr>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Credit Unions are owned by the account</a:t>
            </a:r>
            <a:r>
              <a:rPr kumimoji="0" lang="en-US" sz="3500" b="0" i="0" u="none" strike="noStrike" kern="0" cap="none" spc="0" normalizeH="0" noProof="0" dirty="0" smtClean="0">
                <a:ln>
                  <a:noFill/>
                </a:ln>
                <a:solidFill>
                  <a:srgbClr val="000000"/>
                </a:solidFill>
                <a:effectLst/>
                <a:uLnTx/>
                <a:uFillTx/>
                <a:latin typeface="Calibri" pitchFamily="34" charset="0"/>
              </a:rPr>
              <a:t> holders (members); since the members are the owners, there is an incentive to have lower interest rates on loans but pay higher interest on accounts at the Credit Union  </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ular Callout 1"/>
          <p:cNvSpPr>
            <a:spLocks noChangeArrowheads="1"/>
          </p:cNvSpPr>
          <p:nvPr/>
        </p:nvSpPr>
        <p:spPr bwMode="auto">
          <a:xfrm>
            <a:off x="0" y="0"/>
            <a:ext cx="9144000" cy="1143000"/>
          </a:xfrm>
          <a:prstGeom prst="wedgeRectCallout">
            <a:avLst>
              <a:gd name="adj1" fmla="val -981"/>
              <a:gd name="adj2" fmla="val 16069"/>
            </a:avLst>
          </a:prstGeom>
          <a:solidFill>
            <a:srgbClr val="FFFFCC"/>
          </a:solidFill>
          <a:ln w="38100" algn="ctr">
            <a:solidFill>
              <a:srgbClr val="000000"/>
            </a:solidFill>
            <a:round/>
            <a:headEnd/>
            <a:tailEnd/>
          </a:ln>
        </p:spPr>
        <p:txBody>
          <a:bodyP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sz="3500" b="0" i="0" u="none" strike="noStrike" kern="0" cap="none" spc="0" normalizeH="0" baseline="0" noProof="0" dirty="0" smtClean="0">
                <a:ln>
                  <a:noFill/>
                </a:ln>
                <a:solidFill>
                  <a:srgbClr val="000000"/>
                </a:solidFill>
                <a:effectLst/>
                <a:uLnTx/>
                <a:uFillTx/>
                <a:latin typeface="Calibri" pitchFamily="34" charset="0"/>
              </a:rPr>
              <a:t>As risk increases, the potential rewards (higher payments) also increases</a:t>
            </a:r>
            <a:endParaRPr kumimoji="0" lang="en-US" sz="3500" b="0" i="0" u="none" strike="noStrike" kern="0" cap="none" spc="0" normalizeH="0" baseline="0" noProof="0" dirty="0">
              <a:ln>
                <a:noFill/>
              </a:ln>
              <a:solidFill>
                <a:srgbClr val="000000"/>
              </a:solidFill>
              <a:effectLst/>
              <a:uLnTx/>
              <a:uFillTx/>
              <a:latin typeface="Calibri" pitchFamily="34" charset="0"/>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144000" cy="5715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dc93c7e7c37384f9fb6117417be515c026f6d2a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1696</TotalTime>
  <Words>2782</Words>
  <Application>Microsoft Office PowerPoint</Application>
  <PresentationFormat>On-screen Show (4:3)</PresentationFormat>
  <Paragraphs>179</Paragraphs>
  <Slides>109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109</vt:i4>
      </vt:variant>
    </vt:vector>
  </HeadingPairs>
  <TitlesOfParts>
    <vt:vector size="117" baseType="lpstr">
      <vt:lpstr>Arial</vt:lpstr>
      <vt:lpstr>Book Antiqua</vt:lpstr>
      <vt:lpstr>Calibri</vt:lpstr>
      <vt:lpstr>Lucida Sans</vt:lpstr>
      <vt:lpstr>Wingdings</vt:lpstr>
      <vt:lpstr>Wingdings 2</vt:lpstr>
      <vt:lpstr>Wingdings 3</vt:lpstr>
      <vt:lpstr>Apex</vt:lpstr>
      <vt:lpstr>REVIEW FOR THE ECONOMICS   END OF COURSE TEST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Gwinnett County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FOR THE ECONOMICS   END OF COURSE TEST</dc:title>
  <dc:creator>Jaskowiak, Christopher</dc:creator>
  <cp:lastModifiedBy>Patrick Ethington</cp:lastModifiedBy>
  <cp:revision>81</cp:revision>
  <dcterms:created xsi:type="dcterms:W3CDTF">2012-12-02T02:57:15Z</dcterms:created>
  <dcterms:modified xsi:type="dcterms:W3CDTF">2018-03-14T12:56:36Z</dcterms:modified>
</cp:coreProperties>
</file>